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69" r:id="rId4"/>
    <p:sldId id="270" r:id="rId5"/>
    <p:sldId id="286" r:id="rId6"/>
    <p:sldId id="287" r:id="rId7"/>
    <p:sldId id="271" r:id="rId8"/>
    <p:sldId id="280" r:id="rId9"/>
    <p:sldId id="281" r:id="rId10"/>
    <p:sldId id="282" r:id="rId11"/>
    <p:sldId id="283" r:id="rId12"/>
    <p:sldId id="284" r:id="rId13"/>
    <p:sldId id="272" r:id="rId14"/>
    <p:sldId id="273" r:id="rId15"/>
    <p:sldId id="274" r:id="rId16"/>
    <p:sldId id="275" r:id="rId17"/>
    <p:sldId id="276" r:id="rId18"/>
    <p:sldId id="277" r:id="rId19"/>
    <p:sldId id="278" r:id="rId20"/>
    <p:sldId id="279" r:id="rId21"/>
    <p:sldId id="258" r:id="rId22"/>
    <p:sldId id="259" r:id="rId23"/>
    <p:sldId id="260"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35" autoAdjust="0"/>
    <p:restoredTop sz="94660"/>
  </p:normalViewPr>
  <p:slideViewPr>
    <p:cSldViewPr snapToGrid="0">
      <p:cViewPr varScale="1">
        <p:scale>
          <a:sx n="74" d="100"/>
          <a:sy n="74" d="100"/>
        </p:scale>
        <p:origin x="44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9E14D62-C530-4D2A-81F0-E705B769EF9D}" type="datetimeFigureOut">
              <a:rPr lang="en-US" smtClean="0"/>
              <a:t>2/18/2019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953818-1581-4393-A336-2FDA74ECF1ED}" type="slidenum">
              <a:rPr lang="en-US" smtClean="0"/>
              <a:t>‹#›</a:t>
            </a:fld>
            <a:endParaRPr lang="en-US"/>
          </a:p>
        </p:txBody>
      </p:sp>
    </p:spTree>
    <p:extLst>
      <p:ext uri="{BB962C8B-B14F-4D97-AF65-F5344CB8AC3E}">
        <p14:creationId xmlns:p14="http://schemas.microsoft.com/office/powerpoint/2010/main" val="1846307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E14D62-C530-4D2A-81F0-E705B769EF9D}" type="datetimeFigureOut">
              <a:rPr lang="en-US" smtClean="0"/>
              <a:t>2/18/2019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953818-1581-4393-A336-2FDA74ECF1ED}" type="slidenum">
              <a:rPr lang="en-US" smtClean="0"/>
              <a:t>‹#›</a:t>
            </a:fld>
            <a:endParaRPr lang="en-US"/>
          </a:p>
        </p:txBody>
      </p:sp>
    </p:spTree>
    <p:extLst>
      <p:ext uri="{BB962C8B-B14F-4D97-AF65-F5344CB8AC3E}">
        <p14:creationId xmlns:p14="http://schemas.microsoft.com/office/powerpoint/2010/main" val="1398058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E14D62-C530-4D2A-81F0-E705B769EF9D}" type="datetimeFigureOut">
              <a:rPr lang="en-US" smtClean="0"/>
              <a:t>2/18/2019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953818-1581-4393-A336-2FDA74ECF1ED}" type="slidenum">
              <a:rPr lang="en-US" smtClean="0"/>
              <a:t>‹#›</a:t>
            </a:fld>
            <a:endParaRPr lang="en-US"/>
          </a:p>
        </p:txBody>
      </p:sp>
    </p:spTree>
    <p:extLst>
      <p:ext uri="{BB962C8B-B14F-4D97-AF65-F5344CB8AC3E}">
        <p14:creationId xmlns:p14="http://schemas.microsoft.com/office/powerpoint/2010/main" val="1935223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E14D62-C530-4D2A-81F0-E705B769EF9D}" type="datetimeFigureOut">
              <a:rPr lang="en-US" smtClean="0"/>
              <a:t>2/18/2019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953818-1581-4393-A336-2FDA74ECF1ED}" type="slidenum">
              <a:rPr lang="en-US" smtClean="0"/>
              <a:t>‹#›</a:t>
            </a:fld>
            <a:endParaRPr lang="en-US"/>
          </a:p>
        </p:txBody>
      </p:sp>
    </p:spTree>
    <p:extLst>
      <p:ext uri="{BB962C8B-B14F-4D97-AF65-F5344CB8AC3E}">
        <p14:creationId xmlns:p14="http://schemas.microsoft.com/office/powerpoint/2010/main" val="2641348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E14D62-C530-4D2A-81F0-E705B769EF9D}" type="datetimeFigureOut">
              <a:rPr lang="en-US" smtClean="0"/>
              <a:t>2/18/2019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953818-1581-4393-A336-2FDA74ECF1ED}" type="slidenum">
              <a:rPr lang="en-US" smtClean="0"/>
              <a:t>‹#›</a:t>
            </a:fld>
            <a:endParaRPr lang="en-US"/>
          </a:p>
        </p:txBody>
      </p:sp>
    </p:spTree>
    <p:extLst>
      <p:ext uri="{BB962C8B-B14F-4D97-AF65-F5344CB8AC3E}">
        <p14:creationId xmlns:p14="http://schemas.microsoft.com/office/powerpoint/2010/main" val="889292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9E14D62-C530-4D2A-81F0-E705B769EF9D}" type="datetimeFigureOut">
              <a:rPr lang="en-US" smtClean="0"/>
              <a:t>2/18/2019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953818-1581-4393-A336-2FDA74ECF1ED}" type="slidenum">
              <a:rPr lang="en-US" smtClean="0"/>
              <a:t>‹#›</a:t>
            </a:fld>
            <a:endParaRPr lang="en-US"/>
          </a:p>
        </p:txBody>
      </p:sp>
    </p:spTree>
    <p:extLst>
      <p:ext uri="{BB962C8B-B14F-4D97-AF65-F5344CB8AC3E}">
        <p14:creationId xmlns:p14="http://schemas.microsoft.com/office/powerpoint/2010/main" val="1045079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9E14D62-C530-4D2A-81F0-E705B769EF9D}" type="datetimeFigureOut">
              <a:rPr lang="en-US" smtClean="0"/>
              <a:t>2/18/2019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953818-1581-4393-A336-2FDA74ECF1ED}" type="slidenum">
              <a:rPr lang="en-US" smtClean="0"/>
              <a:t>‹#›</a:t>
            </a:fld>
            <a:endParaRPr lang="en-US"/>
          </a:p>
        </p:txBody>
      </p:sp>
    </p:spTree>
    <p:extLst>
      <p:ext uri="{BB962C8B-B14F-4D97-AF65-F5344CB8AC3E}">
        <p14:creationId xmlns:p14="http://schemas.microsoft.com/office/powerpoint/2010/main" val="1305281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9E14D62-C530-4D2A-81F0-E705B769EF9D}" type="datetimeFigureOut">
              <a:rPr lang="en-US" smtClean="0"/>
              <a:t>2/18/2019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953818-1581-4393-A336-2FDA74ECF1ED}" type="slidenum">
              <a:rPr lang="en-US" smtClean="0"/>
              <a:t>‹#›</a:t>
            </a:fld>
            <a:endParaRPr lang="en-US"/>
          </a:p>
        </p:txBody>
      </p:sp>
    </p:spTree>
    <p:extLst>
      <p:ext uri="{BB962C8B-B14F-4D97-AF65-F5344CB8AC3E}">
        <p14:creationId xmlns:p14="http://schemas.microsoft.com/office/powerpoint/2010/main" val="618194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E14D62-C530-4D2A-81F0-E705B769EF9D}" type="datetimeFigureOut">
              <a:rPr lang="en-US" smtClean="0"/>
              <a:t>2/18/2019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953818-1581-4393-A336-2FDA74ECF1ED}" type="slidenum">
              <a:rPr lang="en-US" smtClean="0"/>
              <a:t>‹#›</a:t>
            </a:fld>
            <a:endParaRPr lang="en-US"/>
          </a:p>
        </p:txBody>
      </p:sp>
    </p:spTree>
    <p:extLst>
      <p:ext uri="{BB962C8B-B14F-4D97-AF65-F5344CB8AC3E}">
        <p14:creationId xmlns:p14="http://schemas.microsoft.com/office/powerpoint/2010/main" val="294002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E14D62-C530-4D2A-81F0-E705B769EF9D}" type="datetimeFigureOut">
              <a:rPr lang="en-US" smtClean="0"/>
              <a:t>2/18/2019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953818-1581-4393-A336-2FDA74ECF1ED}" type="slidenum">
              <a:rPr lang="en-US" smtClean="0"/>
              <a:t>‹#›</a:t>
            </a:fld>
            <a:endParaRPr lang="en-US"/>
          </a:p>
        </p:txBody>
      </p:sp>
    </p:spTree>
    <p:extLst>
      <p:ext uri="{BB962C8B-B14F-4D97-AF65-F5344CB8AC3E}">
        <p14:creationId xmlns:p14="http://schemas.microsoft.com/office/powerpoint/2010/main" val="4139092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E14D62-C530-4D2A-81F0-E705B769EF9D}" type="datetimeFigureOut">
              <a:rPr lang="en-US" smtClean="0"/>
              <a:t>2/18/2019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953818-1581-4393-A336-2FDA74ECF1ED}" type="slidenum">
              <a:rPr lang="en-US" smtClean="0"/>
              <a:t>‹#›</a:t>
            </a:fld>
            <a:endParaRPr lang="en-US"/>
          </a:p>
        </p:txBody>
      </p:sp>
    </p:spTree>
    <p:extLst>
      <p:ext uri="{BB962C8B-B14F-4D97-AF65-F5344CB8AC3E}">
        <p14:creationId xmlns:p14="http://schemas.microsoft.com/office/powerpoint/2010/main" val="2186536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E14D62-C530-4D2A-81F0-E705B769EF9D}" type="datetimeFigureOut">
              <a:rPr lang="en-US" smtClean="0"/>
              <a:t>2/18/2019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953818-1581-4393-A336-2FDA74ECF1ED}" type="slidenum">
              <a:rPr lang="en-US" smtClean="0"/>
              <a:t>‹#›</a:t>
            </a:fld>
            <a:endParaRPr lang="en-US"/>
          </a:p>
        </p:txBody>
      </p:sp>
    </p:spTree>
    <p:extLst>
      <p:ext uri="{BB962C8B-B14F-4D97-AF65-F5344CB8AC3E}">
        <p14:creationId xmlns:p14="http://schemas.microsoft.com/office/powerpoint/2010/main" val="6893923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1217" y="1122363"/>
            <a:ext cx="9946783" cy="2387600"/>
          </a:xfrm>
        </p:spPr>
        <p:txBody>
          <a:bodyPr>
            <a:normAutofit/>
          </a:bodyPr>
          <a:lstStyle/>
          <a:p>
            <a:r>
              <a:rPr lang="en-US" sz="8000" b="1" dirty="0" smtClean="0"/>
              <a:t>Understanding Conflict </a:t>
            </a:r>
            <a:endParaRPr lang="en-US" sz="8000" b="1" dirty="0"/>
          </a:p>
        </p:txBody>
      </p:sp>
      <p:sp>
        <p:nvSpPr>
          <p:cNvPr id="3" name="Subtitle 2"/>
          <p:cNvSpPr>
            <a:spLocks noGrp="1"/>
          </p:cNvSpPr>
          <p:nvPr>
            <p:ph type="subTitle" idx="1"/>
          </p:nvPr>
        </p:nvSpPr>
        <p:spPr/>
        <p:txBody>
          <a:bodyPr>
            <a:normAutofit/>
          </a:bodyPr>
          <a:lstStyle/>
          <a:p>
            <a:r>
              <a:rPr lang="en-US" sz="4800" b="1" dirty="0" smtClean="0"/>
              <a:t>Conflict in Community</a:t>
            </a:r>
            <a:endParaRPr lang="en-US" sz="4800" b="1" dirty="0"/>
          </a:p>
        </p:txBody>
      </p:sp>
    </p:spTree>
    <p:extLst>
      <p:ext uri="{BB962C8B-B14F-4D97-AF65-F5344CB8AC3E}">
        <p14:creationId xmlns:p14="http://schemas.microsoft.com/office/powerpoint/2010/main" val="33958777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93974"/>
          </a:xfrm>
        </p:spPr>
        <p:txBody>
          <a:bodyPr>
            <a:normAutofit fontScale="90000"/>
          </a:bodyPr>
          <a:lstStyle/>
          <a:p>
            <a:pPr marL="228600" lvl="0" indent="-228600">
              <a:spcBef>
                <a:spcPts val="1000"/>
              </a:spcBef>
            </a:pPr>
            <a:r>
              <a:rPr lang="en-US" sz="4000" b="1" dirty="0">
                <a:latin typeface="Roboto"/>
              </a:rPr>
              <a:t>2. Intrapersonal conflict</a:t>
            </a:r>
            <a:r>
              <a:rPr lang="en-US" sz="2800" b="1" dirty="0">
                <a:solidFill>
                  <a:srgbClr val="444444"/>
                </a:solidFill>
                <a:latin typeface="Roboto"/>
              </a:rPr>
              <a:t/>
            </a:r>
            <a:br>
              <a:rPr lang="en-US" sz="2800" b="1" dirty="0">
                <a:solidFill>
                  <a:srgbClr val="444444"/>
                </a:solidFill>
                <a:latin typeface="Roboto"/>
              </a:rPr>
            </a:br>
            <a:endParaRPr lang="en-US" dirty="0"/>
          </a:p>
        </p:txBody>
      </p:sp>
      <p:sp>
        <p:nvSpPr>
          <p:cNvPr id="3" name="Content Placeholder 2"/>
          <p:cNvSpPr>
            <a:spLocks noGrp="1"/>
          </p:cNvSpPr>
          <p:nvPr>
            <p:ph idx="1"/>
          </p:nvPr>
        </p:nvSpPr>
        <p:spPr>
          <a:xfrm>
            <a:off x="838200" y="1004552"/>
            <a:ext cx="10515600" cy="5172411"/>
          </a:xfrm>
        </p:spPr>
        <p:txBody>
          <a:bodyPr>
            <a:normAutofit/>
          </a:bodyPr>
          <a:lstStyle/>
          <a:p>
            <a:pPr algn="just"/>
            <a:r>
              <a:rPr lang="en-US" sz="3600" b="1" i="0" dirty="0" smtClean="0">
                <a:effectLst/>
                <a:latin typeface="Roboto"/>
              </a:rPr>
              <a:t>Intrapersonal conflict </a:t>
            </a:r>
            <a:r>
              <a:rPr lang="en-US" sz="3600" b="0" i="0" dirty="0" smtClean="0">
                <a:effectLst/>
                <a:latin typeface="Roboto"/>
              </a:rPr>
              <a:t>occurs within an individual. The experience takes place in the person’s mind. Hence, it is a type of conflict that is psychological involving the individual’s thoughts, values, principles and emotions</a:t>
            </a:r>
            <a:endParaRPr lang="en-US" sz="3600" dirty="0"/>
          </a:p>
        </p:txBody>
      </p:sp>
    </p:spTree>
    <p:extLst>
      <p:ext uri="{BB962C8B-B14F-4D97-AF65-F5344CB8AC3E}">
        <p14:creationId xmlns:p14="http://schemas.microsoft.com/office/powerpoint/2010/main" val="34367836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03821"/>
          </a:xfrm>
        </p:spPr>
        <p:txBody>
          <a:bodyPr>
            <a:normAutofit fontScale="90000"/>
          </a:bodyPr>
          <a:lstStyle/>
          <a:p>
            <a:r>
              <a:rPr lang="en-US" sz="5400" b="1" dirty="0" smtClean="0"/>
              <a:t>3. Intragroup Conflict</a:t>
            </a:r>
            <a:endParaRPr lang="en-US" sz="5400" b="1" dirty="0"/>
          </a:p>
        </p:txBody>
      </p:sp>
      <p:sp>
        <p:nvSpPr>
          <p:cNvPr id="3" name="Content Placeholder 2"/>
          <p:cNvSpPr>
            <a:spLocks noGrp="1"/>
          </p:cNvSpPr>
          <p:nvPr>
            <p:ph idx="1"/>
          </p:nvPr>
        </p:nvSpPr>
        <p:spPr>
          <a:xfrm>
            <a:off x="838200" y="1068946"/>
            <a:ext cx="10515600" cy="5108017"/>
          </a:xfrm>
        </p:spPr>
        <p:txBody>
          <a:bodyPr/>
          <a:lstStyle/>
          <a:p>
            <a:pPr algn="just"/>
            <a:r>
              <a:rPr lang="en-US" b="1" i="0" dirty="0" smtClean="0">
                <a:effectLst/>
                <a:latin typeface="Roboto"/>
              </a:rPr>
              <a:t>Intragroup conflict </a:t>
            </a:r>
            <a:r>
              <a:rPr lang="en-US" b="0" i="0" dirty="0" smtClean="0">
                <a:effectLst/>
                <a:latin typeface="Roboto"/>
              </a:rPr>
              <a:t>is a type of conflict that happens among individuals within a team. The incompatibilities and misunderstandings among these individuals lead to an intragroup conflict. </a:t>
            </a:r>
          </a:p>
          <a:p>
            <a:pPr algn="just"/>
            <a:r>
              <a:rPr lang="en-US" b="0" i="0" dirty="0" smtClean="0">
                <a:effectLst/>
                <a:latin typeface="Roboto"/>
              </a:rPr>
              <a:t>It is arises from interpersonal disagreements (e.g. team members have different personalities which may lead to tension) or differences in views and ideas (e.g. in a presentation, members of the team might find the notions presented by the one presiding to be erroneous due to their differences in opinion). </a:t>
            </a:r>
            <a:endParaRPr lang="en-US" dirty="0"/>
          </a:p>
        </p:txBody>
      </p:sp>
    </p:spTree>
    <p:extLst>
      <p:ext uri="{BB962C8B-B14F-4D97-AF65-F5344CB8AC3E}">
        <p14:creationId xmlns:p14="http://schemas.microsoft.com/office/powerpoint/2010/main" val="39065131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45489"/>
          </a:xfrm>
        </p:spPr>
        <p:txBody>
          <a:bodyPr/>
          <a:lstStyle/>
          <a:p>
            <a:r>
              <a:rPr lang="en-US" b="1" i="0" dirty="0" smtClean="0">
                <a:effectLst/>
                <a:latin typeface="Roboto"/>
              </a:rPr>
              <a:t>4. Intergroup conflict </a:t>
            </a:r>
            <a:endParaRPr lang="en-US" dirty="0"/>
          </a:p>
        </p:txBody>
      </p:sp>
      <p:sp>
        <p:nvSpPr>
          <p:cNvPr id="3" name="Content Placeholder 2"/>
          <p:cNvSpPr>
            <a:spLocks noGrp="1"/>
          </p:cNvSpPr>
          <p:nvPr>
            <p:ph idx="1"/>
          </p:nvPr>
        </p:nvSpPr>
        <p:spPr>
          <a:xfrm>
            <a:off x="838200" y="1210614"/>
            <a:ext cx="10515600" cy="4966349"/>
          </a:xfrm>
        </p:spPr>
        <p:txBody>
          <a:bodyPr>
            <a:normAutofit/>
          </a:bodyPr>
          <a:lstStyle/>
          <a:p>
            <a:pPr algn="just"/>
            <a:r>
              <a:rPr lang="en-US" sz="3200" b="0" i="0" dirty="0" smtClean="0">
                <a:effectLst/>
                <a:latin typeface="Roboto"/>
              </a:rPr>
              <a:t>Intergroup conflict takes place when a misunderstanding arises among different teams within an organization. For instance, the sales department of an organization can come in conflict with the customer support department. </a:t>
            </a:r>
          </a:p>
          <a:p>
            <a:pPr algn="just"/>
            <a:endParaRPr lang="en-US" sz="3200" b="0" i="0" dirty="0" smtClean="0">
              <a:effectLst/>
              <a:latin typeface="Roboto"/>
            </a:endParaRPr>
          </a:p>
          <a:p>
            <a:pPr algn="just"/>
            <a:r>
              <a:rPr lang="en-US" sz="3200" b="0" i="0" dirty="0" smtClean="0">
                <a:effectLst/>
                <a:latin typeface="Roboto"/>
              </a:rPr>
              <a:t>This is due to the varied sets of goals and interests of these different groups. In addition, competition also contributes for intergroup conflict to arise. There are other factors which fuel this type of conflict.</a:t>
            </a:r>
            <a:endParaRPr lang="en-US" sz="3200" dirty="0"/>
          </a:p>
        </p:txBody>
      </p:sp>
    </p:spTree>
    <p:extLst>
      <p:ext uri="{BB962C8B-B14F-4D97-AF65-F5344CB8AC3E}">
        <p14:creationId xmlns:p14="http://schemas.microsoft.com/office/powerpoint/2010/main" val="2765538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solidFill>
                  <a:srgbClr val="000000"/>
                </a:solidFill>
                <a:latin typeface="Calibri" panose="020F0502020204030204" pitchFamily="34" charset="0"/>
              </a:rPr>
              <a:t>Types of conflict </a:t>
            </a:r>
            <a:endParaRPr lang="en-US" sz="4800" b="1" dirty="0"/>
          </a:p>
        </p:txBody>
      </p:sp>
      <p:sp>
        <p:nvSpPr>
          <p:cNvPr id="3" name="Content Placeholder 2"/>
          <p:cNvSpPr>
            <a:spLocks noGrp="1"/>
          </p:cNvSpPr>
          <p:nvPr>
            <p:ph idx="1"/>
          </p:nvPr>
        </p:nvSpPr>
        <p:spPr/>
        <p:txBody>
          <a:bodyPr/>
          <a:lstStyle/>
          <a:p>
            <a:pPr algn="just"/>
            <a:r>
              <a:rPr lang="en-US" sz="3600" b="1" dirty="0">
                <a:solidFill>
                  <a:srgbClr val="000000"/>
                </a:solidFill>
                <a:latin typeface="Constantia" panose="02030602050306030303" pitchFamily="18" charset="0"/>
              </a:rPr>
              <a:t>Content conflict </a:t>
            </a:r>
            <a:r>
              <a:rPr lang="en-US" sz="3600" dirty="0">
                <a:solidFill>
                  <a:srgbClr val="000000"/>
                </a:solidFill>
                <a:latin typeface="Constantia" panose="02030602050306030303" pitchFamily="18" charset="0"/>
              </a:rPr>
              <a:t>is where individuals disagree about how to deal with a certain issue or task. </a:t>
            </a:r>
          </a:p>
          <a:p>
            <a:pPr algn="just"/>
            <a:r>
              <a:rPr lang="en-US" sz="3600" b="1" dirty="0" smtClean="0">
                <a:solidFill>
                  <a:srgbClr val="000000"/>
                </a:solidFill>
                <a:latin typeface="Constantia" panose="02030602050306030303" pitchFamily="18" charset="0"/>
              </a:rPr>
              <a:t>Relational </a:t>
            </a:r>
            <a:r>
              <a:rPr lang="en-US" sz="3600" b="1" dirty="0">
                <a:solidFill>
                  <a:srgbClr val="000000"/>
                </a:solidFill>
                <a:latin typeface="Constantia" panose="02030602050306030303" pitchFamily="18" charset="0"/>
              </a:rPr>
              <a:t>conflict </a:t>
            </a:r>
            <a:r>
              <a:rPr lang="en-US" sz="3600" dirty="0">
                <a:solidFill>
                  <a:srgbClr val="000000"/>
                </a:solidFill>
                <a:latin typeface="Constantia" panose="02030602050306030303" pitchFamily="18" charset="0"/>
              </a:rPr>
              <a:t>is where individuals disagree about one another. It stems out of interpersonal incompatibility. </a:t>
            </a:r>
          </a:p>
          <a:p>
            <a:pPr algn="just"/>
            <a:r>
              <a:rPr lang="en-US" sz="3600" b="1" dirty="0" smtClean="0">
                <a:solidFill>
                  <a:srgbClr val="000000"/>
                </a:solidFill>
                <a:latin typeface="Constantia" panose="02030602050306030303" pitchFamily="18" charset="0"/>
              </a:rPr>
              <a:t>Process </a:t>
            </a:r>
            <a:r>
              <a:rPr lang="en-US" sz="3600" b="1" dirty="0">
                <a:solidFill>
                  <a:srgbClr val="000000"/>
                </a:solidFill>
                <a:latin typeface="Constantia" panose="02030602050306030303" pitchFamily="18" charset="0"/>
              </a:rPr>
              <a:t>conflict </a:t>
            </a:r>
            <a:r>
              <a:rPr lang="en-US" sz="3600" dirty="0">
                <a:solidFill>
                  <a:srgbClr val="000000"/>
                </a:solidFill>
                <a:latin typeface="Constantia" panose="02030602050306030303" pitchFamily="18" charset="0"/>
              </a:rPr>
              <a:t>refers to disagreement over the groups approach to a particular task </a:t>
            </a:r>
          </a:p>
          <a:p>
            <a:endParaRPr lang="en-US" dirty="0"/>
          </a:p>
        </p:txBody>
      </p:sp>
    </p:spTree>
    <p:extLst>
      <p:ext uri="{BB962C8B-B14F-4D97-AF65-F5344CB8AC3E}">
        <p14:creationId xmlns:p14="http://schemas.microsoft.com/office/powerpoint/2010/main" val="33614047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solidFill>
                  <a:srgbClr val="000000"/>
                </a:solidFill>
                <a:latin typeface="Calibri" panose="020F0502020204030204" pitchFamily="34" charset="0"/>
              </a:rPr>
              <a:t>Can conflict be beneficial??? </a:t>
            </a:r>
            <a:endParaRPr lang="en-US" sz="4800" b="1" dirty="0"/>
          </a:p>
        </p:txBody>
      </p:sp>
      <p:sp>
        <p:nvSpPr>
          <p:cNvPr id="3" name="Content Placeholder 2"/>
          <p:cNvSpPr>
            <a:spLocks noGrp="1"/>
          </p:cNvSpPr>
          <p:nvPr>
            <p:ph idx="1"/>
          </p:nvPr>
        </p:nvSpPr>
        <p:spPr/>
        <p:txBody>
          <a:bodyPr/>
          <a:lstStyle/>
          <a:p>
            <a:pPr algn="just"/>
            <a:r>
              <a:rPr lang="en-US" sz="4000" dirty="0">
                <a:solidFill>
                  <a:srgbClr val="000000"/>
                </a:solidFill>
                <a:latin typeface="Constantia" panose="02030602050306030303" pitchFamily="18" charset="0"/>
              </a:rPr>
              <a:t>Content conflict can be beneficial, increasing motivation and stimulating discussion, </a:t>
            </a:r>
            <a:endParaRPr lang="en-US" sz="4000" dirty="0" smtClean="0">
              <a:solidFill>
                <a:srgbClr val="000000"/>
              </a:solidFill>
              <a:latin typeface="Constantia" panose="02030602050306030303" pitchFamily="18" charset="0"/>
            </a:endParaRPr>
          </a:p>
          <a:p>
            <a:pPr algn="just"/>
            <a:endParaRPr lang="en-US" sz="4000" dirty="0" smtClean="0">
              <a:solidFill>
                <a:srgbClr val="000000"/>
              </a:solidFill>
              <a:latin typeface="Constantia" panose="02030602050306030303" pitchFamily="18" charset="0"/>
            </a:endParaRPr>
          </a:p>
          <a:p>
            <a:pPr algn="just"/>
            <a:r>
              <a:rPr lang="en-US" sz="4000" dirty="0" smtClean="0">
                <a:solidFill>
                  <a:srgbClr val="000000"/>
                </a:solidFill>
                <a:latin typeface="Constantia" panose="02030602050306030303" pitchFamily="18" charset="0"/>
              </a:rPr>
              <a:t>whereas </a:t>
            </a:r>
            <a:r>
              <a:rPr lang="en-US" sz="4000" dirty="0">
                <a:solidFill>
                  <a:srgbClr val="000000"/>
                </a:solidFill>
                <a:latin typeface="Constantia" panose="02030602050306030303" pitchFamily="18" charset="0"/>
              </a:rPr>
              <a:t>relational and process conflict decreases performance, loyalty satisfaction and commitment, and causes individuals to be irritable, negative and suspicious </a:t>
            </a:r>
          </a:p>
          <a:p>
            <a:endParaRPr lang="en-US" dirty="0"/>
          </a:p>
        </p:txBody>
      </p:sp>
    </p:spTree>
    <p:extLst>
      <p:ext uri="{BB962C8B-B14F-4D97-AF65-F5344CB8AC3E}">
        <p14:creationId xmlns:p14="http://schemas.microsoft.com/office/powerpoint/2010/main" val="5121144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00036"/>
          </a:xfrm>
        </p:spPr>
        <p:txBody>
          <a:bodyPr>
            <a:normAutofit fontScale="90000"/>
          </a:bodyPr>
          <a:lstStyle/>
          <a:p>
            <a:r>
              <a:rPr lang="en-US" sz="6000" b="1" dirty="0">
                <a:solidFill>
                  <a:srgbClr val="000000"/>
                </a:solidFill>
                <a:latin typeface="Calibri" panose="020F0502020204030204" pitchFamily="34" charset="0"/>
              </a:rPr>
              <a:t>Internal conflict </a:t>
            </a:r>
            <a:r>
              <a:rPr lang="en-US" dirty="0">
                <a:solidFill>
                  <a:srgbClr val="000000"/>
                </a:solidFill>
                <a:latin typeface="Calibri" panose="020F0502020204030204" pitchFamily="34" charset="0"/>
              </a:rPr>
              <a:t/>
            </a:r>
            <a:br>
              <a:rPr lang="en-US" dirty="0">
                <a:solidFill>
                  <a:srgbClr val="000000"/>
                </a:solidFill>
                <a:latin typeface="Calibri" panose="020F0502020204030204" pitchFamily="34" charset="0"/>
              </a:rPr>
            </a:br>
            <a:endParaRPr lang="en-US" dirty="0"/>
          </a:p>
        </p:txBody>
      </p:sp>
      <p:sp>
        <p:nvSpPr>
          <p:cNvPr id="3" name="Content Placeholder 2"/>
          <p:cNvSpPr>
            <a:spLocks noGrp="1"/>
          </p:cNvSpPr>
          <p:nvPr>
            <p:ph idx="1"/>
          </p:nvPr>
        </p:nvSpPr>
        <p:spPr>
          <a:xfrm>
            <a:off x="838200" y="1365162"/>
            <a:ext cx="10515600" cy="5112911"/>
          </a:xfrm>
        </p:spPr>
        <p:txBody>
          <a:bodyPr/>
          <a:lstStyle/>
          <a:p>
            <a:r>
              <a:rPr lang="en-US" sz="3200" dirty="0" smtClean="0">
                <a:solidFill>
                  <a:srgbClr val="000000"/>
                </a:solidFill>
                <a:latin typeface="Constantia" panose="02030602050306030303" pitchFamily="18" charset="0"/>
              </a:rPr>
              <a:t>A </a:t>
            </a:r>
            <a:r>
              <a:rPr lang="en-US" sz="3200" dirty="0">
                <a:solidFill>
                  <a:srgbClr val="000000"/>
                </a:solidFill>
                <a:latin typeface="Constantia" panose="02030602050306030303" pitchFamily="18" charset="0"/>
              </a:rPr>
              <a:t>limited amount of internal conflict may indirectly contribute to group stability. </a:t>
            </a:r>
          </a:p>
          <a:p>
            <a:r>
              <a:rPr lang="en-US" sz="3200" dirty="0" smtClean="0">
                <a:solidFill>
                  <a:srgbClr val="000000"/>
                </a:solidFill>
                <a:latin typeface="Constantia" panose="02030602050306030303" pitchFamily="18" charset="0"/>
              </a:rPr>
              <a:t>An </a:t>
            </a:r>
            <a:r>
              <a:rPr lang="en-US" sz="3200" dirty="0">
                <a:solidFill>
                  <a:srgbClr val="000000"/>
                </a:solidFill>
                <a:latin typeface="Constantia" panose="02030602050306030303" pitchFamily="18" charset="0"/>
              </a:rPr>
              <a:t>occasional conflict within a group such as in a </a:t>
            </a:r>
            <a:r>
              <a:rPr lang="en-US" sz="3200" dirty="0" smtClean="0">
                <a:solidFill>
                  <a:srgbClr val="000000"/>
                </a:solidFill>
                <a:latin typeface="Constantia" panose="02030602050306030303" pitchFamily="18" charset="0"/>
              </a:rPr>
              <a:t>PUTA may </a:t>
            </a:r>
            <a:r>
              <a:rPr lang="en-US" sz="3200" dirty="0">
                <a:solidFill>
                  <a:srgbClr val="000000"/>
                </a:solidFill>
                <a:latin typeface="Constantia" panose="02030602050306030303" pitchFamily="18" charset="0"/>
              </a:rPr>
              <a:t>keep its leaders alert and its policies up to date. </a:t>
            </a:r>
          </a:p>
          <a:p>
            <a:r>
              <a:rPr lang="en-US" sz="3200" dirty="0" smtClean="0">
                <a:solidFill>
                  <a:srgbClr val="000000"/>
                </a:solidFill>
                <a:latin typeface="Constantia" panose="02030602050306030303" pitchFamily="18" charset="0"/>
              </a:rPr>
              <a:t>If </a:t>
            </a:r>
            <a:r>
              <a:rPr lang="en-US" sz="3200" dirty="0">
                <a:solidFill>
                  <a:srgbClr val="000000"/>
                </a:solidFill>
                <a:latin typeface="Constantia" panose="02030602050306030303" pitchFamily="18" charset="0"/>
              </a:rPr>
              <a:t>there is no scope for occasional expression, of conflict and if it is deliberately suppressed, the accumulated discontent may explode and cause irreparable damage. </a:t>
            </a:r>
          </a:p>
          <a:p>
            <a:endParaRPr lang="en-US" dirty="0"/>
          </a:p>
        </p:txBody>
      </p:sp>
    </p:spTree>
    <p:extLst>
      <p:ext uri="{BB962C8B-B14F-4D97-AF65-F5344CB8AC3E}">
        <p14:creationId xmlns:p14="http://schemas.microsoft.com/office/powerpoint/2010/main" val="31301512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900" b="1" dirty="0">
                <a:solidFill>
                  <a:srgbClr val="000000"/>
                </a:solidFill>
                <a:latin typeface="Calibri" panose="020F0502020204030204" pitchFamily="34" charset="0"/>
              </a:rPr>
              <a:t>External conflict </a:t>
            </a:r>
            <a:br>
              <a:rPr lang="en-US" sz="4900" b="1" dirty="0">
                <a:solidFill>
                  <a:srgbClr val="000000"/>
                </a:solidFill>
                <a:latin typeface="Calibri" panose="020F0502020204030204" pitchFamily="34" charset="0"/>
              </a:rPr>
            </a:br>
            <a:endParaRPr lang="en-US" b="1" dirty="0"/>
          </a:p>
        </p:txBody>
      </p:sp>
      <p:sp>
        <p:nvSpPr>
          <p:cNvPr id="3" name="Content Placeholder 2"/>
          <p:cNvSpPr>
            <a:spLocks noGrp="1"/>
          </p:cNvSpPr>
          <p:nvPr>
            <p:ph idx="1"/>
          </p:nvPr>
        </p:nvSpPr>
        <p:spPr>
          <a:xfrm>
            <a:off x="838200" y="1864261"/>
            <a:ext cx="10515600" cy="4351338"/>
          </a:xfrm>
        </p:spPr>
        <p:txBody>
          <a:bodyPr/>
          <a:lstStyle/>
          <a:p>
            <a:pPr marL="0" indent="0">
              <a:buNone/>
            </a:pPr>
            <a:r>
              <a:rPr lang="en-US" dirty="0" smtClean="0">
                <a:solidFill>
                  <a:srgbClr val="000000"/>
                </a:solidFill>
                <a:latin typeface="Wingdings 2" panose="05020102010507070707" pitchFamily="18" charset="2"/>
              </a:rPr>
              <a:t></a:t>
            </a:r>
            <a:r>
              <a:rPr lang="en-US" sz="4000" dirty="0">
                <a:solidFill>
                  <a:srgbClr val="000000"/>
                </a:solidFill>
                <a:latin typeface="Constantia" panose="02030602050306030303" pitchFamily="18" charset="0"/>
              </a:rPr>
              <a:t>External conflict brings about social unity and ones among the members. </a:t>
            </a:r>
            <a:endParaRPr lang="en-US" sz="4000" dirty="0" smtClean="0">
              <a:solidFill>
                <a:srgbClr val="000000"/>
              </a:solidFill>
              <a:latin typeface="Constantia" panose="02030602050306030303" pitchFamily="18" charset="0"/>
            </a:endParaRPr>
          </a:p>
          <a:p>
            <a:pPr marL="0" indent="0">
              <a:buNone/>
            </a:pPr>
            <a:endParaRPr lang="en-US" sz="4000" dirty="0">
              <a:solidFill>
                <a:srgbClr val="000000"/>
              </a:solidFill>
              <a:latin typeface="Constantia" panose="02030602050306030303" pitchFamily="18" charset="0"/>
            </a:endParaRPr>
          </a:p>
          <a:p>
            <a:pPr marL="0" indent="0">
              <a:buNone/>
            </a:pPr>
            <a:r>
              <a:rPr lang="en-US" sz="4000" dirty="0">
                <a:solidFill>
                  <a:srgbClr val="000000"/>
                </a:solidFill>
                <a:latin typeface="Wingdings 2" panose="05020102010507070707" pitchFamily="18" charset="2"/>
              </a:rPr>
              <a:t></a:t>
            </a:r>
            <a:r>
              <a:rPr lang="en-US" sz="4000" dirty="0">
                <a:solidFill>
                  <a:srgbClr val="000000"/>
                </a:solidFill>
                <a:latin typeface="Constantia" panose="02030602050306030303" pitchFamily="18" charset="0"/>
              </a:rPr>
              <a:t>For example during inter colleges </a:t>
            </a:r>
          </a:p>
          <a:p>
            <a:endParaRPr lang="en-US" dirty="0"/>
          </a:p>
        </p:txBody>
      </p:sp>
    </p:spTree>
    <p:extLst>
      <p:ext uri="{BB962C8B-B14F-4D97-AF65-F5344CB8AC3E}">
        <p14:creationId xmlns:p14="http://schemas.microsoft.com/office/powerpoint/2010/main" val="12437744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300" b="1" dirty="0">
                <a:solidFill>
                  <a:srgbClr val="000000"/>
                </a:solidFill>
                <a:latin typeface="Calibri" panose="020F0502020204030204" pitchFamily="34" charset="0"/>
              </a:rPr>
              <a:t>Personal conflict </a:t>
            </a:r>
            <a:r>
              <a:rPr lang="en-US" dirty="0">
                <a:solidFill>
                  <a:srgbClr val="000000"/>
                </a:solidFill>
                <a:latin typeface="Calibri" panose="020F0502020204030204" pitchFamily="34" charset="0"/>
              </a:rPr>
              <a:t/>
            </a:r>
            <a:br>
              <a:rPr lang="en-US" dirty="0">
                <a:solidFill>
                  <a:srgbClr val="000000"/>
                </a:solidFill>
                <a:latin typeface="Calibri" panose="020F0502020204030204" pitchFamily="34" charset="0"/>
              </a:rPr>
            </a:br>
            <a:endParaRPr lang="en-US" dirty="0"/>
          </a:p>
        </p:txBody>
      </p:sp>
      <p:sp>
        <p:nvSpPr>
          <p:cNvPr id="3" name="Content Placeholder 2"/>
          <p:cNvSpPr>
            <a:spLocks noGrp="1"/>
          </p:cNvSpPr>
          <p:nvPr>
            <p:ph idx="1"/>
          </p:nvPr>
        </p:nvSpPr>
        <p:spPr/>
        <p:txBody>
          <a:bodyPr/>
          <a:lstStyle/>
          <a:p>
            <a:pPr algn="just">
              <a:buFont typeface="Wingdings 2" panose="05020102010507070707" pitchFamily="18" charset="2"/>
              <a:buChar char=""/>
            </a:pPr>
            <a:r>
              <a:rPr lang="en-US" sz="3200" dirty="0" smtClean="0">
                <a:solidFill>
                  <a:srgbClr val="000000"/>
                </a:solidFill>
                <a:latin typeface="Constantia" panose="02030602050306030303" pitchFamily="18" charset="0"/>
              </a:rPr>
              <a:t>Personal </a:t>
            </a:r>
            <a:r>
              <a:rPr lang="en-US" sz="3200" dirty="0">
                <a:solidFill>
                  <a:srgbClr val="000000"/>
                </a:solidFill>
                <a:latin typeface="Constantia" panose="02030602050306030303" pitchFamily="18" charset="0"/>
              </a:rPr>
              <a:t>conflicts also have their advantages. It is through constant struggling only that individuals can rise to a higher level. </a:t>
            </a:r>
            <a:endParaRPr lang="en-US" sz="3200" dirty="0" smtClean="0">
              <a:solidFill>
                <a:srgbClr val="000000"/>
              </a:solidFill>
              <a:latin typeface="Constantia" panose="02030602050306030303" pitchFamily="18" charset="0"/>
            </a:endParaRPr>
          </a:p>
          <a:p>
            <a:pPr algn="just">
              <a:buFont typeface="Wingdings 2" panose="05020102010507070707" pitchFamily="18" charset="2"/>
              <a:buChar char=""/>
            </a:pPr>
            <a:endParaRPr lang="en-US" sz="3200" dirty="0">
              <a:solidFill>
                <a:srgbClr val="000000"/>
              </a:solidFill>
              <a:latin typeface="Constantia" panose="02030602050306030303" pitchFamily="18" charset="0"/>
            </a:endParaRPr>
          </a:p>
          <a:p>
            <a:pPr marL="0" indent="0" algn="just">
              <a:buNone/>
            </a:pPr>
            <a:r>
              <a:rPr lang="en-US" sz="3200" dirty="0" smtClean="0">
                <a:solidFill>
                  <a:srgbClr val="000000"/>
                </a:solidFill>
                <a:latin typeface="Wingdings 2" panose="05020102010507070707" pitchFamily="18" charset="2"/>
              </a:rPr>
              <a:t> </a:t>
            </a:r>
            <a:r>
              <a:rPr lang="en-US" sz="3200" dirty="0" smtClean="0">
                <a:solidFill>
                  <a:srgbClr val="000000"/>
                </a:solidFill>
                <a:latin typeface="Constantia" panose="02030602050306030303" pitchFamily="18" charset="0"/>
              </a:rPr>
              <a:t>The </a:t>
            </a:r>
            <a:r>
              <a:rPr lang="en-US" sz="3200" dirty="0">
                <a:solidFill>
                  <a:srgbClr val="000000"/>
                </a:solidFill>
                <a:latin typeface="Constantia" panose="02030602050306030303" pitchFamily="18" charset="0"/>
              </a:rPr>
              <a:t>verbal conflicts of friends, married couples and family members, except that they stop short of personal abuse and are restricted to specific issues; often clear the air and permit once again the acceptance of relationship </a:t>
            </a:r>
          </a:p>
          <a:p>
            <a:endParaRPr lang="en-US" dirty="0"/>
          </a:p>
        </p:txBody>
      </p:sp>
    </p:spTree>
    <p:extLst>
      <p:ext uri="{BB962C8B-B14F-4D97-AF65-F5344CB8AC3E}">
        <p14:creationId xmlns:p14="http://schemas.microsoft.com/office/powerpoint/2010/main" val="42917052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0000"/>
                </a:solidFill>
                <a:latin typeface="Calibri" panose="020F0502020204030204" pitchFamily="34" charset="0"/>
              </a:rPr>
              <a:t>Negative effects of conflict </a:t>
            </a:r>
            <a:br>
              <a:rPr lang="en-US" dirty="0">
                <a:solidFill>
                  <a:srgbClr val="000000"/>
                </a:solidFill>
                <a:latin typeface="Calibri" panose="020F0502020204030204" pitchFamily="34" charset="0"/>
              </a:rPr>
            </a:br>
            <a:endParaRPr lang="en-US" dirty="0"/>
          </a:p>
        </p:txBody>
      </p:sp>
      <p:sp>
        <p:nvSpPr>
          <p:cNvPr id="3" name="Content Placeholder 2"/>
          <p:cNvSpPr>
            <a:spLocks noGrp="1"/>
          </p:cNvSpPr>
          <p:nvPr>
            <p:ph idx="1"/>
          </p:nvPr>
        </p:nvSpPr>
        <p:spPr>
          <a:xfrm>
            <a:off x="838200" y="1799867"/>
            <a:ext cx="10515600" cy="4351338"/>
          </a:xfrm>
        </p:spPr>
        <p:txBody>
          <a:bodyPr/>
          <a:lstStyle/>
          <a:p>
            <a:pPr>
              <a:buFont typeface="Wingdings 2" panose="05020102010507070707" pitchFamily="18" charset="2"/>
              <a:buChar char=""/>
            </a:pPr>
            <a:r>
              <a:rPr lang="en-US" dirty="0" smtClean="0">
                <a:solidFill>
                  <a:srgbClr val="000000"/>
                </a:solidFill>
                <a:latin typeface="Constantia" panose="02030602050306030303" pitchFamily="18" charset="0"/>
              </a:rPr>
              <a:t>Conflict </a:t>
            </a:r>
            <a:r>
              <a:rPr lang="en-US" dirty="0">
                <a:solidFill>
                  <a:srgbClr val="000000"/>
                </a:solidFill>
                <a:latin typeface="Constantia" panose="02030602050306030303" pitchFamily="18" charset="0"/>
              </a:rPr>
              <a:t>is the most vigorous form of social interaction and </a:t>
            </a:r>
            <a:r>
              <a:rPr lang="en-US" dirty="0" smtClean="0">
                <a:solidFill>
                  <a:srgbClr val="000000"/>
                </a:solidFill>
                <a:latin typeface="Constantia" panose="02030602050306030303" pitchFamily="18" charset="0"/>
              </a:rPr>
              <a:t>  </a:t>
            </a:r>
          </a:p>
          <a:p>
            <a:pPr marL="0" indent="0">
              <a:buNone/>
            </a:pPr>
            <a:r>
              <a:rPr lang="en-US" dirty="0">
                <a:solidFill>
                  <a:srgbClr val="000000"/>
                </a:solidFill>
                <a:latin typeface="Constantia" panose="02030602050306030303" pitchFamily="18" charset="0"/>
              </a:rPr>
              <a:t> </a:t>
            </a:r>
            <a:r>
              <a:rPr lang="en-US" dirty="0" smtClean="0">
                <a:solidFill>
                  <a:srgbClr val="000000"/>
                </a:solidFill>
                <a:latin typeface="Constantia" panose="02030602050306030303" pitchFamily="18" charset="0"/>
              </a:rPr>
              <a:t>  evokes the </a:t>
            </a:r>
            <a:r>
              <a:rPr lang="en-US" dirty="0">
                <a:solidFill>
                  <a:srgbClr val="000000"/>
                </a:solidFill>
                <a:latin typeface="Constantia" panose="02030602050306030303" pitchFamily="18" charset="0"/>
              </a:rPr>
              <a:t>deepest passions and strongest emotions which can </a:t>
            </a:r>
            <a:endParaRPr lang="en-US" dirty="0" smtClean="0">
              <a:solidFill>
                <a:srgbClr val="000000"/>
              </a:solidFill>
              <a:latin typeface="Constantia" panose="02030602050306030303" pitchFamily="18" charset="0"/>
            </a:endParaRPr>
          </a:p>
          <a:p>
            <a:pPr marL="0" indent="0">
              <a:buNone/>
            </a:pPr>
            <a:r>
              <a:rPr lang="en-US" dirty="0">
                <a:solidFill>
                  <a:srgbClr val="000000"/>
                </a:solidFill>
                <a:latin typeface="Constantia" panose="02030602050306030303" pitchFamily="18" charset="0"/>
              </a:rPr>
              <a:t> </a:t>
            </a:r>
            <a:r>
              <a:rPr lang="en-US" dirty="0" smtClean="0">
                <a:solidFill>
                  <a:srgbClr val="000000"/>
                </a:solidFill>
                <a:latin typeface="Constantia" panose="02030602050306030303" pitchFamily="18" charset="0"/>
              </a:rPr>
              <a:t>  disrupt social </a:t>
            </a:r>
            <a:r>
              <a:rPr lang="en-US" dirty="0">
                <a:solidFill>
                  <a:srgbClr val="000000"/>
                </a:solidFill>
                <a:latin typeface="Constantia" panose="02030602050306030303" pitchFamily="18" charset="0"/>
              </a:rPr>
              <a:t>unity. </a:t>
            </a:r>
          </a:p>
          <a:p>
            <a:pPr marL="0" indent="0">
              <a:buNone/>
            </a:pPr>
            <a:r>
              <a:rPr lang="en-US" dirty="0">
                <a:solidFill>
                  <a:srgbClr val="000000"/>
                </a:solidFill>
                <a:latin typeface="Wingdings 2" panose="05020102010507070707" pitchFamily="18" charset="2"/>
              </a:rPr>
              <a:t> </a:t>
            </a:r>
            <a:r>
              <a:rPr lang="en-US" dirty="0">
                <a:solidFill>
                  <a:srgbClr val="000000"/>
                </a:solidFill>
                <a:latin typeface="Constantia" panose="02030602050306030303" pitchFamily="18" charset="0"/>
              </a:rPr>
              <a:t>it is a costly way of settling disputes. </a:t>
            </a:r>
          </a:p>
          <a:p>
            <a:pPr marL="0" indent="0">
              <a:buNone/>
            </a:pPr>
            <a:r>
              <a:rPr lang="en-US" dirty="0">
                <a:solidFill>
                  <a:srgbClr val="000000"/>
                </a:solidFill>
                <a:latin typeface="Wingdings 2" panose="05020102010507070707" pitchFamily="18" charset="2"/>
              </a:rPr>
              <a:t> </a:t>
            </a:r>
            <a:r>
              <a:rPr lang="en-US" dirty="0">
                <a:solidFill>
                  <a:srgbClr val="000000"/>
                </a:solidFill>
                <a:latin typeface="Constantia" panose="02030602050306030303" pitchFamily="18" charset="0"/>
              </a:rPr>
              <a:t>Conflict causes social disorder, chaos and confusion</a:t>
            </a:r>
            <a:r>
              <a:rPr lang="en-US" b="1" dirty="0">
                <a:solidFill>
                  <a:srgbClr val="000000"/>
                </a:solidFill>
                <a:latin typeface="Constantia" panose="02030602050306030303" pitchFamily="18" charset="0"/>
              </a:rPr>
              <a:t>. </a:t>
            </a:r>
            <a:endParaRPr lang="en-US" dirty="0">
              <a:solidFill>
                <a:srgbClr val="000000"/>
              </a:solidFill>
              <a:latin typeface="Constantia" panose="02030602050306030303" pitchFamily="18" charset="0"/>
            </a:endParaRPr>
          </a:p>
          <a:p>
            <a:endParaRPr lang="en-US" dirty="0"/>
          </a:p>
        </p:txBody>
      </p:sp>
    </p:spTree>
    <p:extLst>
      <p:ext uri="{BB962C8B-B14F-4D97-AF65-F5344CB8AC3E}">
        <p14:creationId xmlns:p14="http://schemas.microsoft.com/office/powerpoint/2010/main" val="14495084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56823"/>
            <a:ext cx="10515600" cy="5520140"/>
          </a:xfrm>
        </p:spPr>
        <p:txBody>
          <a:bodyPr/>
          <a:lstStyle/>
          <a:p>
            <a:pPr algn="just"/>
            <a:r>
              <a:rPr lang="en-US" sz="3600" dirty="0">
                <a:solidFill>
                  <a:srgbClr val="000000"/>
                </a:solidFill>
                <a:latin typeface="Constantia" panose="02030602050306030303" pitchFamily="18" charset="0"/>
              </a:rPr>
              <a:t>War as a form of conflict often destroy the lives and properties of countless individuals. </a:t>
            </a:r>
          </a:p>
          <a:p>
            <a:pPr algn="just"/>
            <a:r>
              <a:rPr lang="en-US" sz="3600" dirty="0" smtClean="0">
                <a:solidFill>
                  <a:srgbClr val="000000"/>
                </a:solidFill>
                <a:latin typeface="Constantia" panose="02030602050306030303" pitchFamily="18" charset="0"/>
              </a:rPr>
              <a:t>it </a:t>
            </a:r>
            <a:r>
              <a:rPr lang="en-US" sz="3600" dirty="0">
                <a:solidFill>
                  <a:srgbClr val="000000"/>
                </a:solidFill>
                <a:latin typeface="Constantia" panose="02030602050306030303" pitchFamily="18" charset="0"/>
              </a:rPr>
              <a:t>brings incalculable damage and immeasurable suffering to a number of people. </a:t>
            </a:r>
          </a:p>
          <a:p>
            <a:pPr algn="just"/>
            <a:r>
              <a:rPr lang="en-US" sz="3600" dirty="0" smtClean="0">
                <a:solidFill>
                  <a:srgbClr val="000000"/>
                </a:solidFill>
                <a:latin typeface="Constantia" panose="02030602050306030303" pitchFamily="18" charset="0"/>
              </a:rPr>
              <a:t>Conflict </a:t>
            </a:r>
            <a:r>
              <a:rPr lang="en-US" sz="3600" dirty="0">
                <a:solidFill>
                  <a:srgbClr val="000000"/>
                </a:solidFill>
                <a:latin typeface="Constantia" panose="02030602050306030303" pitchFamily="18" charset="0"/>
              </a:rPr>
              <a:t>does a lot of psychological and moral damage also. It spoils the mental peace of man which can result in stress related illness. </a:t>
            </a:r>
          </a:p>
          <a:p>
            <a:endParaRPr lang="en-US" dirty="0"/>
          </a:p>
        </p:txBody>
      </p:sp>
    </p:spTree>
    <p:extLst>
      <p:ext uri="{BB962C8B-B14F-4D97-AF65-F5344CB8AC3E}">
        <p14:creationId xmlns:p14="http://schemas.microsoft.com/office/powerpoint/2010/main" val="3260511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What is Conflict? </a:t>
            </a:r>
            <a:endParaRPr lang="en-US" sz="5400" b="1" dirty="0"/>
          </a:p>
        </p:txBody>
      </p:sp>
      <p:sp>
        <p:nvSpPr>
          <p:cNvPr id="3" name="Content Placeholder 2"/>
          <p:cNvSpPr>
            <a:spLocks noGrp="1"/>
          </p:cNvSpPr>
          <p:nvPr>
            <p:ph idx="1"/>
          </p:nvPr>
        </p:nvSpPr>
        <p:spPr/>
        <p:txBody>
          <a:bodyPr/>
          <a:lstStyle/>
          <a:p>
            <a:pPr marL="0" indent="0">
              <a:buNone/>
            </a:pPr>
            <a:r>
              <a:rPr lang="en-US" dirty="0">
                <a:solidFill>
                  <a:srgbClr val="000000"/>
                </a:solidFill>
                <a:latin typeface="Constantia" panose="02030602050306030303" pitchFamily="18" charset="0"/>
              </a:rPr>
              <a:t>Conflict refers to some form of </a:t>
            </a:r>
          </a:p>
          <a:p>
            <a:pPr marL="0" indent="0">
              <a:buNone/>
            </a:pPr>
            <a:r>
              <a:rPr lang="en-US" dirty="0">
                <a:solidFill>
                  <a:srgbClr val="000000"/>
                </a:solidFill>
                <a:latin typeface="Wingdings 2" panose="05020102010507070707" pitchFamily="18" charset="2"/>
              </a:rPr>
              <a:t> </a:t>
            </a:r>
            <a:r>
              <a:rPr lang="en-US" b="1" dirty="0">
                <a:solidFill>
                  <a:srgbClr val="000000"/>
                </a:solidFill>
                <a:latin typeface="Constantia" panose="02030602050306030303" pitchFamily="18" charset="0"/>
              </a:rPr>
              <a:t>friction, </a:t>
            </a:r>
            <a:endParaRPr lang="en-US" dirty="0">
              <a:solidFill>
                <a:srgbClr val="000000"/>
              </a:solidFill>
              <a:latin typeface="Constantia" panose="02030602050306030303" pitchFamily="18" charset="0"/>
            </a:endParaRPr>
          </a:p>
          <a:p>
            <a:pPr marL="0" indent="0">
              <a:buNone/>
            </a:pPr>
            <a:r>
              <a:rPr lang="en-US" dirty="0">
                <a:solidFill>
                  <a:srgbClr val="000000"/>
                </a:solidFill>
                <a:latin typeface="Wingdings 2" panose="05020102010507070707" pitchFamily="18" charset="2"/>
              </a:rPr>
              <a:t> </a:t>
            </a:r>
            <a:r>
              <a:rPr lang="en-US" b="1" dirty="0">
                <a:solidFill>
                  <a:srgbClr val="000000"/>
                </a:solidFill>
                <a:latin typeface="Constantia" panose="02030602050306030303" pitchFamily="18" charset="0"/>
              </a:rPr>
              <a:t>disagreement, </a:t>
            </a:r>
            <a:endParaRPr lang="en-US" dirty="0">
              <a:solidFill>
                <a:srgbClr val="000000"/>
              </a:solidFill>
              <a:latin typeface="Constantia" panose="02030602050306030303" pitchFamily="18" charset="0"/>
            </a:endParaRPr>
          </a:p>
          <a:p>
            <a:pPr marL="0" indent="0">
              <a:buNone/>
            </a:pPr>
            <a:r>
              <a:rPr lang="en-US" dirty="0" smtClean="0">
                <a:solidFill>
                  <a:srgbClr val="000000"/>
                </a:solidFill>
                <a:latin typeface="Wingdings 2" panose="05020102010507070707" pitchFamily="18" charset="2"/>
              </a:rPr>
              <a:t> </a:t>
            </a:r>
            <a:r>
              <a:rPr lang="en-US" b="1" dirty="0" smtClean="0">
                <a:solidFill>
                  <a:srgbClr val="000000"/>
                </a:solidFill>
                <a:latin typeface="Constantia" panose="02030602050306030303" pitchFamily="18" charset="0"/>
              </a:rPr>
              <a:t>discord </a:t>
            </a:r>
            <a:endParaRPr lang="en-US" dirty="0">
              <a:solidFill>
                <a:srgbClr val="000000"/>
              </a:solidFill>
              <a:latin typeface="Constantia" panose="02030602050306030303" pitchFamily="18" charset="0"/>
            </a:endParaRPr>
          </a:p>
          <a:p>
            <a:pPr algn="just">
              <a:lnSpc>
                <a:spcPct val="150000"/>
              </a:lnSpc>
              <a:spcBef>
                <a:spcPts val="0"/>
              </a:spcBef>
            </a:pPr>
            <a:r>
              <a:rPr lang="en-US" dirty="0">
                <a:solidFill>
                  <a:srgbClr val="000000"/>
                </a:solidFill>
                <a:latin typeface="Constantia" panose="02030602050306030303" pitchFamily="18" charset="0"/>
              </a:rPr>
              <a:t>arising within a group when the beliefs or actions of one or more members of the group are either resisted by or unacceptable to one or more members of another group. </a:t>
            </a:r>
            <a:endParaRPr lang="en-US" dirty="0"/>
          </a:p>
        </p:txBody>
      </p:sp>
    </p:spTree>
    <p:extLst>
      <p:ext uri="{BB962C8B-B14F-4D97-AF65-F5344CB8AC3E}">
        <p14:creationId xmlns:p14="http://schemas.microsoft.com/office/powerpoint/2010/main" val="32489810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900" b="1" dirty="0">
                <a:solidFill>
                  <a:srgbClr val="000000"/>
                </a:solidFill>
                <a:latin typeface="Calibri" panose="020F0502020204030204" pitchFamily="34" charset="0"/>
              </a:rPr>
              <a:t>Causes of conflict </a:t>
            </a:r>
            <a:r>
              <a:rPr lang="en-US" dirty="0">
                <a:solidFill>
                  <a:srgbClr val="000000"/>
                </a:solidFill>
                <a:latin typeface="Calibri" panose="020F0502020204030204" pitchFamily="34" charset="0"/>
              </a:rPr>
              <a:t/>
            </a:r>
            <a:br>
              <a:rPr lang="en-US" dirty="0">
                <a:solidFill>
                  <a:srgbClr val="000000"/>
                </a:solidFill>
                <a:latin typeface="Calibri" panose="020F0502020204030204" pitchFamily="34" charset="0"/>
              </a:rPr>
            </a:br>
            <a:endParaRPr lang="en-US" dirty="0"/>
          </a:p>
        </p:txBody>
      </p:sp>
      <p:sp>
        <p:nvSpPr>
          <p:cNvPr id="3" name="Content Placeholder 2"/>
          <p:cNvSpPr>
            <a:spLocks noGrp="1"/>
          </p:cNvSpPr>
          <p:nvPr>
            <p:ph idx="1"/>
          </p:nvPr>
        </p:nvSpPr>
        <p:spPr/>
        <p:txBody>
          <a:bodyPr/>
          <a:lstStyle/>
          <a:p>
            <a:pPr marL="0" indent="0">
              <a:buNone/>
            </a:pPr>
            <a:r>
              <a:rPr lang="en-US" dirty="0" smtClean="0">
                <a:solidFill>
                  <a:srgbClr val="000000"/>
                </a:solidFill>
                <a:latin typeface="Wingdings 2" panose="05020102010507070707" pitchFamily="18" charset="2"/>
              </a:rPr>
              <a:t> </a:t>
            </a:r>
            <a:r>
              <a:rPr lang="en-US" dirty="0" smtClean="0">
                <a:solidFill>
                  <a:srgbClr val="000000"/>
                </a:solidFill>
                <a:latin typeface="Constantia" panose="02030602050306030303" pitchFamily="18" charset="0"/>
              </a:rPr>
              <a:t>Superiority </a:t>
            </a:r>
            <a:endParaRPr lang="en-US" dirty="0">
              <a:solidFill>
                <a:srgbClr val="000000"/>
              </a:solidFill>
              <a:latin typeface="Constantia" panose="02030602050306030303" pitchFamily="18" charset="0"/>
            </a:endParaRPr>
          </a:p>
          <a:p>
            <a:pPr marL="0" indent="0">
              <a:buNone/>
            </a:pPr>
            <a:r>
              <a:rPr lang="en-US" dirty="0" smtClean="0">
                <a:solidFill>
                  <a:srgbClr val="000000"/>
                </a:solidFill>
                <a:latin typeface="Wingdings 2" panose="05020102010507070707" pitchFamily="18" charset="2"/>
              </a:rPr>
              <a:t> </a:t>
            </a:r>
            <a:r>
              <a:rPr lang="en-US" dirty="0" smtClean="0">
                <a:solidFill>
                  <a:srgbClr val="000000"/>
                </a:solidFill>
                <a:latin typeface="Constantia" panose="02030602050306030303" pitchFamily="18" charset="0"/>
              </a:rPr>
              <a:t>Injustice </a:t>
            </a:r>
            <a:endParaRPr lang="en-US" dirty="0">
              <a:solidFill>
                <a:srgbClr val="000000"/>
              </a:solidFill>
              <a:latin typeface="Constantia" panose="02030602050306030303" pitchFamily="18" charset="0"/>
            </a:endParaRPr>
          </a:p>
          <a:p>
            <a:pPr marL="0" indent="0">
              <a:buNone/>
            </a:pPr>
            <a:r>
              <a:rPr lang="en-US" dirty="0" smtClean="0">
                <a:solidFill>
                  <a:srgbClr val="000000"/>
                </a:solidFill>
                <a:latin typeface="Wingdings 2" panose="05020102010507070707" pitchFamily="18" charset="2"/>
              </a:rPr>
              <a:t> </a:t>
            </a:r>
            <a:r>
              <a:rPr lang="en-US" dirty="0" smtClean="0">
                <a:solidFill>
                  <a:srgbClr val="000000"/>
                </a:solidFill>
                <a:latin typeface="Constantia" panose="02030602050306030303" pitchFamily="18" charset="0"/>
              </a:rPr>
              <a:t>Vulnerability </a:t>
            </a:r>
            <a:endParaRPr lang="en-US" dirty="0">
              <a:solidFill>
                <a:srgbClr val="000000"/>
              </a:solidFill>
              <a:latin typeface="Constantia" panose="02030602050306030303" pitchFamily="18" charset="0"/>
            </a:endParaRPr>
          </a:p>
          <a:p>
            <a:pPr marL="0" indent="0">
              <a:buNone/>
            </a:pPr>
            <a:r>
              <a:rPr lang="en-US" dirty="0" smtClean="0">
                <a:solidFill>
                  <a:srgbClr val="000000"/>
                </a:solidFill>
                <a:latin typeface="Wingdings 2" panose="05020102010507070707" pitchFamily="18" charset="2"/>
              </a:rPr>
              <a:t> </a:t>
            </a:r>
            <a:r>
              <a:rPr lang="en-US" dirty="0" smtClean="0">
                <a:solidFill>
                  <a:srgbClr val="000000"/>
                </a:solidFill>
                <a:latin typeface="Constantia" panose="02030602050306030303" pitchFamily="18" charset="0"/>
              </a:rPr>
              <a:t>Distrust </a:t>
            </a:r>
            <a:endParaRPr lang="en-US" dirty="0">
              <a:solidFill>
                <a:srgbClr val="000000"/>
              </a:solidFill>
              <a:latin typeface="Constantia" panose="02030602050306030303" pitchFamily="18" charset="0"/>
            </a:endParaRPr>
          </a:p>
          <a:p>
            <a:pPr marL="0" indent="0">
              <a:buNone/>
            </a:pPr>
            <a:r>
              <a:rPr lang="en-US" dirty="0" smtClean="0">
                <a:solidFill>
                  <a:srgbClr val="000000"/>
                </a:solidFill>
                <a:latin typeface="Wingdings 2" panose="05020102010507070707" pitchFamily="18" charset="2"/>
              </a:rPr>
              <a:t> </a:t>
            </a:r>
            <a:r>
              <a:rPr lang="en-US" dirty="0" smtClean="0">
                <a:solidFill>
                  <a:srgbClr val="000000"/>
                </a:solidFill>
                <a:latin typeface="Constantia" panose="02030602050306030303" pitchFamily="18" charset="0"/>
              </a:rPr>
              <a:t>Helplessness </a:t>
            </a:r>
            <a:endParaRPr lang="en-US" dirty="0">
              <a:solidFill>
                <a:srgbClr val="000000"/>
              </a:solidFill>
              <a:latin typeface="Constantia" panose="02030602050306030303" pitchFamily="18" charset="0"/>
            </a:endParaRPr>
          </a:p>
          <a:p>
            <a:pPr>
              <a:buFont typeface="Wingdings 2" panose="05020102010507070707" pitchFamily="18" charset="2"/>
              <a:buChar char=""/>
            </a:pPr>
            <a:r>
              <a:rPr lang="en-US" dirty="0" smtClean="0">
                <a:solidFill>
                  <a:srgbClr val="000000"/>
                </a:solidFill>
                <a:latin typeface="Constantia" panose="02030602050306030303" pitchFamily="18" charset="0"/>
              </a:rPr>
              <a:t>  Conflict </a:t>
            </a:r>
            <a:r>
              <a:rPr lang="en-US" dirty="0">
                <a:solidFill>
                  <a:srgbClr val="000000"/>
                </a:solidFill>
                <a:latin typeface="Constantia" panose="02030602050306030303" pitchFamily="18" charset="0"/>
              </a:rPr>
              <a:t>in conflict resolution is therefore not only the </a:t>
            </a:r>
            <a:r>
              <a:rPr lang="en-US" dirty="0" smtClean="0">
                <a:solidFill>
                  <a:srgbClr val="000000"/>
                </a:solidFill>
                <a:latin typeface="Constantia" panose="02030602050306030303" pitchFamily="18" charset="0"/>
              </a:rPr>
              <a:t>presence</a:t>
            </a:r>
          </a:p>
          <a:p>
            <a:pPr marL="0" indent="0">
              <a:buNone/>
            </a:pPr>
            <a:r>
              <a:rPr lang="en-US" dirty="0">
                <a:solidFill>
                  <a:srgbClr val="000000"/>
                </a:solidFill>
                <a:latin typeface="Constantia" panose="02030602050306030303" pitchFamily="18" charset="0"/>
              </a:rPr>
              <a:t> </a:t>
            </a:r>
            <a:r>
              <a:rPr lang="en-US" dirty="0" smtClean="0">
                <a:solidFill>
                  <a:srgbClr val="000000"/>
                </a:solidFill>
                <a:latin typeface="Constantia" panose="02030602050306030303" pitchFamily="18" charset="0"/>
              </a:rPr>
              <a:t>  </a:t>
            </a:r>
            <a:r>
              <a:rPr lang="en-US" dirty="0">
                <a:solidFill>
                  <a:srgbClr val="000000"/>
                </a:solidFill>
                <a:latin typeface="Constantia" panose="02030602050306030303" pitchFamily="18" charset="0"/>
              </a:rPr>
              <a:t>of violence </a:t>
            </a:r>
          </a:p>
          <a:p>
            <a:endParaRPr lang="en-US" dirty="0"/>
          </a:p>
        </p:txBody>
      </p:sp>
    </p:spTree>
    <p:extLst>
      <p:ext uri="{BB962C8B-B14F-4D97-AF65-F5344CB8AC3E}">
        <p14:creationId xmlns:p14="http://schemas.microsoft.com/office/powerpoint/2010/main" val="37291069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81095"/>
          </a:xfrm>
        </p:spPr>
        <p:txBody>
          <a:bodyPr>
            <a:noAutofit/>
          </a:bodyPr>
          <a:lstStyle/>
          <a:p>
            <a:pPr algn="just"/>
            <a:r>
              <a:rPr lang="en-US" sz="3200" b="0" i="0" dirty="0" smtClean="0">
                <a:effectLst/>
                <a:latin typeface="Roboto"/>
              </a:rPr>
              <a:t>According to Daniel Katz. </a:t>
            </a:r>
            <a:endParaRPr lang="en-US" sz="3200" dirty="0"/>
          </a:p>
        </p:txBody>
      </p:sp>
      <p:sp>
        <p:nvSpPr>
          <p:cNvPr id="3" name="Content Placeholder 2"/>
          <p:cNvSpPr>
            <a:spLocks noGrp="1"/>
          </p:cNvSpPr>
          <p:nvPr>
            <p:ph idx="1"/>
          </p:nvPr>
        </p:nvSpPr>
        <p:spPr>
          <a:xfrm>
            <a:off x="838200" y="1365161"/>
            <a:ext cx="10515600" cy="4811802"/>
          </a:xfrm>
        </p:spPr>
        <p:txBody>
          <a:bodyPr/>
          <a:lstStyle/>
          <a:p>
            <a:pPr marL="0" indent="0">
              <a:buNone/>
            </a:pPr>
            <a:r>
              <a:rPr lang="en-US" sz="3200" dirty="0" smtClean="0">
                <a:latin typeface="Roboto"/>
              </a:rPr>
              <a:t>According </a:t>
            </a:r>
            <a:r>
              <a:rPr lang="en-US" sz="3200" dirty="0">
                <a:latin typeface="Roboto"/>
              </a:rPr>
              <a:t>to </a:t>
            </a:r>
            <a:r>
              <a:rPr lang="en-US" sz="3200" dirty="0" smtClean="0">
                <a:latin typeface="Roboto"/>
              </a:rPr>
              <a:t>Daniel Katz, </a:t>
            </a:r>
            <a:r>
              <a:rPr lang="en-US" sz="3200" dirty="0">
                <a:latin typeface="Roboto"/>
              </a:rPr>
              <a:t>conflict arises primarily due to these </a:t>
            </a:r>
            <a:r>
              <a:rPr lang="en-US" sz="3200" dirty="0" smtClean="0">
                <a:latin typeface="Roboto"/>
              </a:rPr>
              <a:t>three:</a:t>
            </a:r>
          </a:p>
          <a:p>
            <a:pPr marL="0" indent="0">
              <a:buNone/>
            </a:pPr>
            <a:endParaRPr lang="en-US" sz="3200" dirty="0" smtClean="0">
              <a:latin typeface="Roboto"/>
            </a:endParaRPr>
          </a:p>
          <a:p>
            <a:pPr marL="514350" indent="-514350" algn="just">
              <a:buAutoNum type="arabicPeriod"/>
            </a:pPr>
            <a:r>
              <a:rPr lang="en-US" sz="3200" b="1" i="0" dirty="0" smtClean="0">
                <a:effectLst/>
                <a:latin typeface="Roboto"/>
              </a:rPr>
              <a:t>Economic conflict </a:t>
            </a:r>
            <a:r>
              <a:rPr lang="en-US" sz="3200" b="0" i="0" dirty="0" smtClean="0">
                <a:effectLst/>
                <a:latin typeface="Roboto"/>
              </a:rPr>
              <a:t>is brought about by a limited</a:t>
            </a:r>
          </a:p>
          <a:p>
            <a:pPr marL="0" indent="0" algn="just">
              <a:buNone/>
            </a:pPr>
            <a:r>
              <a:rPr lang="en-US" sz="3200" b="0" i="0" dirty="0" smtClean="0">
                <a:effectLst/>
                <a:latin typeface="Roboto"/>
              </a:rPr>
              <a:t>    of resources. The groups or individuals involved then</a:t>
            </a:r>
          </a:p>
          <a:p>
            <a:pPr marL="0" indent="0" algn="just">
              <a:buNone/>
            </a:pPr>
            <a:r>
              <a:rPr lang="en-US" sz="3200" dirty="0">
                <a:latin typeface="Roboto"/>
              </a:rPr>
              <a:t> </a:t>
            </a:r>
            <a:r>
              <a:rPr lang="en-US" sz="3200" b="0" i="0" dirty="0" smtClean="0">
                <a:effectLst/>
                <a:latin typeface="Roboto"/>
              </a:rPr>
              <a:t>   comes into conflict to attain the most of these</a:t>
            </a:r>
          </a:p>
          <a:p>
            <a:pPr marL="0" indent="0" algn="just">
              <a:buNone/>
            </a:pPr>
            <a:r>
              <a:rPr lang="en-US" sz="3200" dirty="0">
                <a:latin typeface="Roboto"/>
              </a:rPr>
              <a:t> </a:t>
            </a:r>
            <a:r>
              <a:rPr lang="en-US" sz="3200" dirty="0" smtClean="0">
                <a:latin typeface="Roboto"/>
              </a:rPr>
              <a:t>  </a:t>
            </a:r>
            <a:r>
              <a:rPr lang="en-US" sz="3200" b="0" i="0" dirty="0" smtClean="0">
                <a:effectLst/>
                <a:latin typeface="Roboto"/>
              </a:rPr>
              <a:t> resources, thus bringing forth hostile behaviors among</a:t>
            </a:r>
          </a:p>
          <a:p>
            <a:pPr marL="0" indent="0" algn="just">
              <a:buNone/>
            </a:pPr>
            <a:r>
              <a:rPr lang="en-US" sz="3200" dirty="0">
                <a:latin typeface="Roboto"/>
              </a:rPr>
              <a:t> </a:t>
            </a:r>
            <a:r>
              <a:rPr lang="en-US" sz="3200" dirty="0" smtClean="0">
                <a:latin typeface="Roboto"/>
              </a:rPr>
              <a:t>  </a:t>
            </a:r>
            <a:r>
              <a:rPr lang="en-US" sz="3200" b="0" i="0" dirty="0" smtClean="0">
                <a:effectLst/>
                <a:latin typeface="Roboto"/>
              </a:rPr>
              <a:t> those involved.</a:t>
            </a:r>
            <a:endParaRPr lang="en-US" sz="3200" dirty="0" smtClean="0">
              <a:latin typeface="Roboto"/>
            </a:endParaRPr>
          </a:p>
          <a:p>
            <a:pPr marL="0" indent="0">
              <a:buNone/>
            </a:pPr>
            <a:endParaRPr lang="en-US" dirty="0"/>
          </a:p>
        </p:txBody>
      </p:sp>
    </p:spTree>
    <p:extLst>
      <p:ext uri="{BB962C8B-B14F-4D97-AF65-F5344CB8AC3E}">
        <p14:creationId xmlns:p14="http://schemas.microsoft.com/office/powerpoint/2010/main" val="28195072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6337"/>
            <a:ext cx="10515600" cy="909884"/>
          </a:xfrm>
        </p:spPr>
        <p:txBody>
          <a:bodyPr/>
          <a:lstStyle/>
          <a:p>
            <a:r>
              <a:rPr lang="en-US" b="1" i="0" dirty="0" smtClean="0">
                <a:effectLst/>
                <a:latin typeface="Roboto"/>
              </a:rPr>
              <a:t>Value conflict </a:t>
            </a:r>
            <a:endParaRPr lang="en-US" dirty="0"/>
          </a:p>
        </p:txBody>
      </p:sp>
      <p:sp>
        <p:nvSpPr>
          <p:cNvPr id="3" name="Content Placeholder 2"/>
          <p:cNvSpPr>
            <a:spLocks noGrp="1"/>
          </p:cNvSpPr>
          <p:nvPr>
            <p:ph idx="1"/>
          </p:nvPr>
        </p:nvSpPr>
        <p:spPr>
          <a:xfrm>
            <a:off x="838200" y="1146221"/>
            <a:ext cx="10515600" cy="5030742"/>
          </a:xfrm>
        </p:spPr>
        <p:txBody>
          <a:bodyPr>
            <a:normAutofit/>
          </a:bodyPr>
          <a:lstStyle/>
          <a:p>
            <a:pPr algn="just"/>
            <a:r>
              <a:rPr lang="en-US" sz="4000" b="0" i="0" dirty="0" smtClean="0">
                <a:effectLst/>
                <a:latin typeface="Roboto"/>
              </a:rPr>
              <a:t>Value conflict is concerned with the varied preferences and ideologies that people have as their principles. </a:t>
            </a:r>
          </a:p>
          <a:p>
            <a:pPr algn="just"/>
            <a:r>
              <a:rPr lang="en-US" sz="4000" b="0" i="0" dirty="0" smtClean="0">
                <a:effectLst/>
                <a:latin typeface="Roboto"/>
              </a:rPr>
              <a:t>Conflicts driven by this factor are demonstrated in wars wherein separate parties have sets of beliefs that they assert (in an aggressive manner at that).</a:t>
            </a:r>
            <a:endParaRPr lang="en-US" sz="4000" dirty="0"/>
          </a:p>
        </p:txBody>
      </p:sp>
    </p:spTree>
    <p:extLst>
      <p:ext uri="{BB962C8B-B14F-4D97-AF65-F5344CB8AC3E}">
        <p14:creationId xmlns:p14="http://schemas.microsoft.com/office/powerpoint/2010/main" val="36441353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58368"/>
          </a:xfrm>
        </p:spPr>
        <p:txBody>
          <a:bodyPr/>
          <a:lstStyle/>
          <a:p>
            <a:r>
              <a:rPr lang="en-US" b="1" i="0" dirty="0" smtClean="0">
                <a:effectLst/>
                <a:latin typeface="Roboto"/>
              </a:rPr>
              <a:t>Power conflict</a:t>
            </a:r>
            <a:endParaRPr lang="en-US" dirty="0"/>
          </a:p>
        </p:txBody>
      </p:sp>
      <p:sp>
        <p:nvSpPr>
          <p:cNvPr id="3" name="Content Placeholder 2"/>
          <p:cNvSpPr>
            <a:spLocks noGrp="1"/>
          </p:cNvSpPr>
          <p:nvPr>
            <p:ph idx="1"/>
          </p:nvPr>
        </p:nvSpPr>
        <p:spPr>
          <a:xfrm>
            <a:off x="838200" y="1223493"/>
            <a:ext cx="10515600" cy="4953469"/>
          </a:xfrm>
        </p:spPr>
        <p:txBody>
          <a:bodyPr/>
          <a:lstStyle/>
          <a:p>
            <a:pPr algn="just"/>
            <a:r>
              <a:rPr lang="en-US" sz="3600" b="1" i="0" dirty="0" smtClean="0">
                <a:effectLst/>
                <a:latin typeface="Roboto"/>
              </a:rPr>
              <a:t>Power conflict </a:t>
            </a:r>
            <a:r>
              <a:rPr lang="en-US" sz="3600" b="0" i="0" dirty="0" smtClean="0">
                <a:effectLst/>
                <a:latin typeface="Roboto"/>
              </a:rPr>
              <a:t>occurs when the parties involved intends to maximize what influence it has in the social setting. Such a situation can happen among individuals, groups or even nations. </a:t>
            </a:r>
          </a:p>
          <a:p>
            <a:pPr algn="just"/>
            <a:endParaRPr lang="en-US" sz="3600" dirty="0">
              <a:latin typeface="Roboto"/>
            </a:endParaRPr>
          </a:p>
          <a:p>
            <a:pPr algn="just"/>
            <a:r>
              <a:rPr lang="en-US" sz="3600" b="0" i="0" dirty="0" smtClean="0">
                <a:effectLst/>
                <a:latin typeface="Roboto"/>
              </a:rPr>
              <a:t>In other types of conflict, power is also evident as it involves an asserting of influence to another.</a:t>
            </a:r>
            <a:endParaRPr lang="en-US" dirty="0"/>
          </a:p>
        </p:txBody>
      </p:sp>
    </p:spTree>
    <p:extLst>
      <p:ext uri="{BB962C8B-B14F-4D97-AF65-F5344CB8AC3E}">
        <p14:creationId xmlns:p14="http://schemas.microsoft.com/office/powerpoint/2010/main" val="29046076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66671"/>
            <a:ext cx="10515600" cy="4417454"/>
          </a:xfrm>
        </p:spPr>
        <p:txBody>
          <a:bodyPr>
            <a:normAutofit/>
          </a:bodyPr>
          <a:lstStyle/>
          <a:p>
            <a:pPr algn="just"/>
            <a:r>
              <a:rPr lang="en-US" sz="4000" dirty="0">
                <a:solidFill>
                  <a:srgbClr val="000000"/>
                </a:solidFill>
                <a:latin typeface="Constantia" panose="02030602050306030303" pitchFamily="18" charset="0"/>
              </a:rPr>
              <a:t>Michael Nicholson defines conflict as an activity which takes place when individuals or groups wish to carry out mutually inconsistent acts concerning their </a:t>
            </a:r>
            <a:r>
              <a:rPr lang="en-US" sz="4000" b="1" dirty="0">
                <a:solidFill>
                  <a:srgbClr val="000000"/>
                </a:solidFill>
                <a:latin typeface="Constantia" panose="02030602050306030303" pitchFamily="18" charset="0"/>
              </a:rPr>
              <a:t>wants, needs </a:t>
            </a:r>
            <a:r>
              <a:rPr lang="en-US" sz="4000" dirty="0">
                <a:solidFill>
                  <a:srgbClr val="000000"/>
                </a:solidFill>
                <a:latin typeface="Constantia" panose="02030602050306030303" pitchFamily="18" charset="0"/>
              </a:rPr>
              <a:t>or </a:t>
            </a:r>
            <a:r>
              <a:rPr lang="en-US" sz="4000" b="1" dirty="0">
                <a:solidFill>
                  <a:srgbClr val="000000"/>
                </a:solidFill>
                <a:latin typeface="Constantia" panose="02030602050306030303" pitchFamily="18" charset="0"/>
              </a:rPr>
              <a:t>obligations. </a:t>
            </a:r>
            <a:endParaRPr lang="en-US" sz="4000" dirty="0">
              <a:solidFill>
                <a:srgbClr val="000000"/>
              </a:solidFill>
              <a:latin typeface="Constantia" panose="02030602050306030303" pitchFamily="18" charset="0"/>
            </a:endParaRPr>
          </a:p>
          <a:p>
            <a:pPr algn="just"/>
            <a:endParaRPr lang="en-US" sz="4000" dirty="0"/>
          </a:p>
        </p:txBody>
      </p:sp>
    </p:spTree>
    <p:extLst>
      <p:ext uri="{BB962C8B-B14F-4D97-AF65-F5344CB8AC3E}">
        <p14:creationId xmlns:p14="http://schemas.microsoft.com/office/powerpoint/2010/main" val="17295258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86366"/>
            <a:ext cx="10515600" cy="5790597"/>
          </a:xfrm>
        </p:spPr>
        <p:txBody>
          <a:bodyPr/>
          <a:lstStyle/>
          <a:p>
            <a:pPr marL="0" indent="0" algn="just">
              <a:buNone/>
            </a:pPr>
            <a:r>
              <a:rPr lang="en-US" sz="4000" dirty="0">
                <a:solidFill>
                  <a:srgbClr val="000000"/>
                </a:solidFill>
                <a:latin typeface="Constantia" panose="02030602050306030303" pitchFamily="18" charset="0"/>
              </a:rPr>
              <a:t>It may also be defined as a disagreement through which the parties involved perceive a threat to </a:t>
            </a:r>
            <a:r>
              <a:rPr lang="en-US" sz="4000" dirty="0" smtClean="0">
                <a:solidFill>
                  <a:srgbClr val="000000"/>
                </a:solidFill>
                <a:latin typeface="Constantia" panose="02030602050306030303" pitchFamily="18" charset="0"/>
              </a:rPr>
              <a:t>their:</a:t>
            </a:r>
          </a:p>
          <a:p>
            <a:pPr marL="0" indent="0" algn="just">
              <a:buNone/>
            </a:pPr>
            <a:endParaRPr lang="en-US" sz="4000" dirty="0">
              <a:solidFill>
                <a:srgbClr val="000000"/>
              </a:solidFill>
              <a:latin typeface="Constantia" panose="02030602050306030303" pitchFamily="18" charset="0"/>
            </a:endParaRPr>
          </a:p>
          <a:p>
            <a:pPr marL="0" indent="0" algn="just">
              <a:buNone/>
            </a:pPr>
            <a:r>
              <a:rPr lang="en-US" sz="4000" dirty="0">
                <a:solidFill>
                  <a:srgbClr val="000000"/>
                </a:solidFill>
                <a:latin typeface="Wingdings 2" panose="05020102010507070707" pitchFamily="18" charset="2"/>
              </a:rPr>
              <a:t> </a:t>
            </a:r>
            <a:r>
              <a:rPr lang="en-US" sz="4000" b="1" dirty="0">
                <a:solidFill>
                  <a:srgbClr val="000000"/>
                </a:solidFill>
                <a:latin typeface="Constantia" panose="02030602050306030303" pitchFamily="18" charset="0"/>
              </a:rPr>
              <a:t>needs, </a:t>
            </a:r>
            <a:endParaRPr lang="en-US" sz="4000" dirty="0">
              <a:solidFill>
                <a:srgbClr val="000000"/>
              </a:solidFill>
              <a:latin typeface="Constantia" panose="02030602050306030303" pitchFamily="18" charset="0"/>
            </a:endParaRPr>
          </a:p>
          <a:p>
            <a:pPr marL="0" indent="0" algn="just">
              <a:buNone/>
            </a:pPr>
            <a:r>
              <a:rPr lang="en-US" sz="4000" dirty="0">
                <a:solidFill>
                  <a:srgbClr val="000000"/>
                </a:solidFill>
                <a:latin typeface="Wingdings 2" panose="05020102010507070707" pitchFamily="18" charset="2"/>
              </a:rPr>
              <a:t> </a:t>
            </a:r>
            <a:r>
              <a:rPr lang="en-US" sz="4000" b="1" dirty="0">
                <a:solidFill>
                  <a:srgbClr val="000000"/>
                </a:solidFill>
                <a:latin typeface="Constantia" panose="02030602050306030303" pitchFamily="18" charset="0"/>
              </a:rPr>
              <a:t>interests or </a:t>
            </a:r>
            <a:endParaRPr lang="en-US" sz="4000" dirty="0">
              <a:solidFill>
                <a:srgbClr val="000000"/>
              </a:solidFill>
              <a:latin typeface="Constantia" panose="02030602050306030303" pitchFamily="18" charset="0"/>
            </a:endParaRPr>
          </a:p>
          <a:p>
            <a:pPr marL="0" indent="0" algn="just">
              <a:buNone/>
            </a:pPr>
            <a:r>
              <a:rPr lang="en-US" sz="4000" dirty="0">
                <a:solidFill>
                  <a:srgbClr val="000000"/>
                </a:solidFill>
                <a:latin typeface="Wingdings 2" panose="05020102010507070707" pitchFamily="18" charset="2"/>
              </a:rPr>
              <a:t> </a:t>
            </a:r>
            <a:r>
              <a:rPr lang="en-US" sz="4000" b="1" dirty="0">
                <a:solidFill>
                  <a:srgbClr val="000000"/>
                </a:solidFill>
                <a:latin typeface="Constantia" panose="02030602050306030303" pitchFamily="18" charset="0"/>
              </a:rPr>
              <a:t>concerns</a:t>
            </a:r>
            <a:r>
              <a:rPr lang="en-US" sz="4000" dirty="0">
                <a:solidFill>
                  <a:srgbClr val="000000"/>
                </a:solidFill>
                <a:latin typeface="Constantia" panose="02030602050306030303" pitchFamily="18" charset="0"/>
              </a:rPr>
              <a:t>. </a:t>
            </a:r>
          </a:p>
          <a:p>
            <a:endParaRPr lang="en-US" dirty="0"/>
          </a:p>
        </p:txBody>
      </p:sp>
    </p:spTree>
    <p:extLst>
      <p:ext uri="{BB962C8B-B14F-4D97-AF65-F5344CB8AC3E}">
        <p14:creationId xmlns:p14="http://schemas.microsoft.com/office/powerpoint/2010/main" val="1409927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0" dirty="0" smtClean="0">
                <a:solidFill>
                  <a:srgbClr val="282828"/>
                </a:solidFill>
                <a:effectLst/>
                <a:latin typeface="Lato"/>
              </a:rPr>
              <a:t>According to Conflict Theory:</a:t>
            </a:r>
            <a:br>
              <a:rPr lang="en-US" b="1" i="0" dirty="0" smtClean="0">
                <a:solidFill>
                  <a:srgbClr val="282828"/>
                </a:solidFill>
                <a:effectLst/>
                <a:latin typeface="Lato"/>
              </a:rPr>
            </a:br>
            <a:endParaRPr lang="en-US" dirty="0"/>
          </a:p>
        </p:txBody>
      </p:sp>
      <p:sp>
        <p:nvSpPr>
          <p:cNvPr id="3" name="Content Placeholder 2"/>
          <p:cNvSpPr>
            <a:spLocks noGrp="1"/>
          </p:cNvSpPr>
          <p:nvPr>
            <p:ph idx="1"/>
          </p:nvPr>
        </p:nvSpPr>
        <p:spPr>
          <a:xfrm>
            <a:off x="838200" y="1313645"/>
            <a:ext cx="10515600" cy="4863318"/>
          </a:xfrm>
        </p:spPr>
        <p:txBody>
          <a:bodyPr>
            <a:normAutofit/>
          </a:bodyPr>
          <a:lstStyle/>
          <a:p>
            <a:pPr algn="just"/>
            <a:endParaRPr lang="en-US" sz="4400" b="0" i="0" dirty="0" smtClean="0">
              <a:effectLst/>
              <a:latin typeface="Georgia" panose="02040502050405020303" pitchFamily="18" charset="0"/>
            </a:endParaRPr>
          </a:p>
          <a:p>
            <a:pPr algn="just"/>
            <a:r>
              <a:rPr lang="en-US" sz="4400" b="0" i="0" dirty="0" smtClean="0">
                <a:effectLst/>
                <a:latin typeface="Georgia" panose="02040502050405020303" pitchFamily="18" charset="0"/>
              </a:rPr>
              <a:t>Conflict theory states that tensions and conflicts arise when resources, status, and power are unevenly distributed between groups in society and that these conflicts become the engine for social change. </a:t>
            </a:r>
            <a:endParaRPr lang="en-US" sz="4400" dirty="0"/>
          </a:p>
        </p:txBody>
      </p:sp>
    </p:spTree>
    <p:extLst>
      <p:ext uri="{BB962C8B-B14F-4D97-AF65-F5344CB8AC3E}">
        <p14:creationId xmlns:p14="http://schemas.microsoft.com/office/powerpoint/2010/main" val="713399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23517"/>
          </a:xfrm>
        </p:spPr>
        <p:txBody>
          <a:bodyPr>
            <a:normAutofit fontScale="90000"/>
          </a:bodyPr>
          <a:lstStyle/>
          <a:p>
            <a:r>
              <a:rPr lang="en-US" sz="5400" b="1" dirty="0" smtClean="0"/>
              <a:t>Conflict Theory: </a:t>
            </a:r>
            <a:endParaRPr lang="en-US" sz="5400" b="1" dirty="0"/>
          </a:p>
        </p:txBody>
      </p:sp>
      <p:sp>
        <p:nvSpPr>
          <p:cNvPr id="3" name="Content Placeholder 2"/>
          <p:cNvSpPr>
            <a:spLocks noGrp="1"/>
          </p:cNvSpPr>
          <p:nvPr>
            <p:ph idx="1"/>
          </p:nvPr>
        </p:nvSpPr>
        <p:spPr>
          <a:xfrm>
            <a:off x="838200" y="1068946"/>
            <a:ext cx="10515600" cy="5666704"/>
          </a:xfrm>
        </p:spPr>
        <p:txBody>
          <a:bodyPr>
            <a:noAutofit/>
          </a:bodyPr>
          <a:lstStyle/>
          <a:p>
            <a:pPr algn="just"/>
            <a:r>
              <a:rPr lang="en-US" b="0" i="0" dirty="0" smtClean="0">
                <a:effectLst/>
                <a:latin typeface="Georgia" panose="02040502050405020303" pitchFamily="18" charset="0"/>
              </a:rPr>
              <a:t>Conflict theory originated in the work of </a:t>
            </a:r>
            <a:r>
              <a:rPr lang="en-US" b="0" i="0" dirty="0" err="1" smtClean="0">
                <a:effectLst/>
                <a:latin typeface="Georgia" panose="02040502050405020303" pitchFamily="18" charset="0"/>
              </a:rPr>
              <a:t>Kark</a:t>
            </a:r>
            <a:r>
              <a:rPr lang="en-US" b="0" i="0" dirty="0" smtClean="0">
                <a:effectLst/>
                <a:latin typeface="Georgia" panose="02040502050405020303" pitchFamily="18" charset="0"/>
              </a:rPr>
              <a:t> Marx, who focused on the causes and consequences of class conflict between the bourgeoisie (the owners of the means of production and the capitalists) and the proletariat (the working class and the poor). </a:t>
            </a:r>
          </a:p>
          <a:p>
            <a:pPr algn="just"/>
            <a:r>
              <a:rPr lang="en-US" b="0" i="0" dirty="0" smtClean="0">
                <a:effectLst/>
                <a:latin typeface="Georgia" panose="02040502050405020303" pitchFamily="18" charset="0"/>
              </a:rPr>
              <a:t>Marx theorized that this system, premised on the existence of a powerful minority class (the bourgeoisie) and an oppressed majority class (the proletariat), created class conflict because the interests of the two were at odds, and resources were unjustly distributed among them.</a:t>
            </a:r>
            <a:endParaRPr lang="en-US" dirty="0"/>
          </a:p>
        </p:txBody>
      </p:sp>
    </p:spTree>
    <p:extLst>
      <p:ext uri="{BB962C8B-B14F-4D97-AF65-F5344CB8AC3E}">
        <p14:creationId xmlns:p14="http://schemas.microsoft.com/office/powerpoint/2010/main" val="21841428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00"/>
                </a:solidFill>
                <a:latin typeface="Calibri" panose="020F0502020204030204" pitchFamily="34" charset="0"/>
              </a:rPr>
              <a:t>How does conflict </a:t>
            </a:r>
            <a:r>
              <a:rPr lang="en-US" b="1" dirty="0" smtClean="0">
                <a:solidFill>
                  <a:srgbClr val="000000"/>
                </a:solidFill>
                <a:latin typeface="Calibri" panose="020F0502020204030204" pitchFamily="34" charset="0"/>
              </a:rPr>
              <a:t>manifest?</a:t>
            </a:r>
            <a:endParaRPr lang="en-US" b="1" dirty="0"/>
          </a:p>
        </p:txBody>
      </p:sp>
      <p:sp>
        <p:nvSpPr>
          <p:cNvPr id="3" name="Content Placeholder 2"/>
          <p:cNvSpPr>
            <a:spLocks noGrp="1"/>
          </p:cNvSpPr>
          <p:nvPr>
            <p:ph idx="1"/>
          </p:nvPr>
        </p:nvSpPr>
        <p:spPr>
          <a:xfrm>
            <a:off x="838200" y="1558344"/>
            <a:ext cx="10515600" cy="4618619"/>
          </a:xfrm>
        </p:spPr>
        <p:txBody>
          <a:bodyPr/>
          <a:lstStyle/>
          <a:p>
            <a:pPr algn="just"/>
            <a:r>
              <a:rPr lang="en-US" sz="3200" dirty="0">
                <a:solidFill>
                  <a:srgbClr val="000000"/>
                </a:solidFill>
                <a:latin typeface="Constantia" panose="02030602050306030303" pitchFamily="18" charset="0"/>
              </a:rPr>
              <a:t>Manifestations of conflict behavior starts with disagreement, and followed by verbal abuse and interference </a:t>
            </a:r>
          </a:p>
          <a:p>
            <a:pPr algn="just"/>
            <a:endParaRPr lang="en-US" sz="3200" dirty="0" smtClean="0">
              <a:solidFill>
                <a:srgbClr val="000000"/>
              </a:solidFill>
              <a:latin typeface="Constantia" panose="02030602050306030303" pitchFamily="18" charset="0"/>
            </a:endParaRPr>
          </a:p>
          <a:p>
            <a:pPr algn="just"/>
            <a:r>
              <a:rPr lang="en-US" sz="3200" dirty="0" smtClean="0">
                <a:solidFill>
                  <a:srgbClr val="000000"/>
                </a:solidFill>
                <a:latin typeface="Constantia" panose="02030602050306030303" pitchFamily="18" charset="0"/>
              </a:rPr>
              <a:t>Conflicts </a:t>
            </a:r>
            <a:r>
              <a:rPr lang="en-US" sz="3200" dirty="0">
                <a:solidFill>
                  <a:srgbClr val="000000"/>
                </a:solidFill>
                <a:latin typeface="Constantia" panose="02030602050306030303" pitchFamily="18" charset="0"/>
              </a:rPr>
              <a:t>can occur between individuals, groups and organizations </a:t>
            </a:r>
          </a:p>
          <a:p>
            <a:pPr algn="just"/>
            <a:endParaRPr lang="en-US" sz="3200" dirty="0" smtClean="0">
              <a:solidFill>
                <a:srgbClr val="000000"/>
              </a:solidFill>
              <a:latin typeface="Constantia" panose="02030602050306030303" pitchFamily="18" charset="0"/>
            </a:endParaRPr>
          </a:p>
          <a:p>
            <a:pPr algn="just"/>
            <a:r>
              <a:rPr lang="en-US" sz="3200" dirty="0" smtClean="0">
                <a:solidFill>
                  <a:srgbClr val="000000"/>
                </a:solidFill>
                <a:latin typeface="Constantia" panose="02030602050306030303" pitchFamily="18" charset="0"/>
              </a:rPr>
              <a:t>Examples </a:t>
            </a:r>
            <a:r>
              <a:rPr lang="en-US" sz="3200" dirty="0">
                <a:solidFill>
                  <a:srgbClr val="000000"/>
                </a:solidFill>
                <a:latin typeface="Constantia" panose="02030602050306030303" pitchFamily="18" charset="0"/>
              </a:rPr>
              <a:t>are quarrels between friends or family members, </a:t>
            </a:r>
            <a:r>
              <a:rPr lang="en-US" sz="3200" dirty="0" err="1">
                <a:solidFill>
                  <a:srgbClr val="000000"/>
                </a:solidFill>
                <a:latin typeface="Constantia" panose="02030602050306030303" pitchFamily="18" charset="0"/>
              </a:rPr>
              <a:t>labour</a:t>
            </a:r>
            <a:r>
              <a:rPr lang="en-US" sz="3200" dirty="0">
                <a:solidFill>
                  <a:srgbClr val="000000"/>
                </a:solidFill>
                <a:latin typeface="Constantia" panose="02030602050306030303" pitchFamily="18" charset="0"/>
              </a:rPr>
              <a:t> strikes, competitive sports, or war. </a:t>
            </a:r>
          </a:p>
          <a:p>
            <a:endParaRPr lang="en-US" dirty="0"/>
          </a:p>
        </p:txBody>
      </p:sp>
    </p:spTree>
    <p:extLst>
      <p:ext uri="{BB962C8B-B14F-4D97-AF65-F5344CB8AC3E}">
        <p14:creationId xmlns:p14="http://schemas.microsoft.com/office/powerpoint/2010/main" val="1330670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0" i="0" dirty="0" smtClean="0">
                <a:effectLst/>
                <a:latin typeface="Roboto"/>
              </a:rPr>
              <a:t>Conflict is classified into the following four types:</a:t>
            </a:r>
            <a:endParaRPr lang="en-US" sz="4000" dirty="0"/>
          </a:p>
        </p:txBody>
      </p:sp>
      <p:sp>
        <p:nvSpPr>
          <p:cNvPr id="3" name="Content Placeholder 2"/>
          <p:cNvSpPr>
            <a:spLocks noGrp="1"/>
          </p:cNvSpPr>
          <p:nvPr>
            <p:ph idx="1"/>
          </p:nvPr>
        </p:nvSpPr>
        <p:spPr/>
        <p:txBody>
          <a:bodyPr>
            <a:normAutofit/>
          </a:bodyPr>
          <a:lstStyle/>
          <a:p>
            <a:pPr marL="0" indent="0">
              <a:lnSpc>
                <a:spcPct val="150000"/>
              </a:lnSpc>
              <a:spcBef>
                <a:spcPts val="0"/>
              </a:spcBef>
              <a:buNone/>
            </a:pPr>
            <a:r>
              <a:rPr lang="en-US" sz="4800" b="1" dirty="0" smtClean="0"/>
              <a:t>1. </a:t>
            </a:r>
            <a:r>
              <a:rPr lang="en-US" sz="4400" b="1" i="0" dirty="0" smtClean="0">
                <a:effectLst/>
                <a:latin typeface="Roboto"/>
              </a:rPr>
              <a:t>Interpersonal conflict</a:t>
            </a:r>
          </a:p>
          <a:p>
            <a:pPr marL="0" indent="0">
              <a:lnSpc>
                <a:spcPct val="150000"/>
              </a:lnSpc>
              <a:spcBef>
                <a:spcPts val="0"/>
              </a:spcBef>
              <a:buNone/>
            </a:pPr>
            <a:r>
              <a:rPr lang="en-US" sz="4400" b="1" dirty="0" smtClean="0">
                <a:latin typeface="Roboto"/>
              </a:rPr>
              <a:t>2. </a:t>
            </a:r>
            <a:r>
              <a:rPr lang="en-US" sz="4400" b="1" i="0" dirty="0" smtClean="0">
                <a:effectLst/>
                <a:latin typeface="Roboto"/>
              </a:rPr>
              <a:t>Intrapersonal conflict</a:t>
            </a:r>
          </a:p>
          <a:p>
            <a:pPr marL="0" indent="0">
              <a:lnSpc>
                <a:spcPct val="150000"/>
              </a:lnSpc>
              <a:spcBef>
                <a:spcPts val="0"/>
              </a:spcBef>
              <a:buNone/>
            </a:pPr>
            <a:r>
              <a:rPr lang="en-US" sz="4400" b="1" dirty="0" smtClean="0">
                <a:latin typeface="Roboto"/>
              </a:rPr>
              <a:t>3. </a:t>
            </a:r>
            <a:r>
              <a:rPr lang="en-US" sz="4400" b="1" i="0" dirty="0" smtClean="0">
                <a:effectLst/>
                <a:latin typeface="Roboto"/>
              </a:rPr>
              <a:t>Intragroup conflict </a:t>
            </a:r>
          </a:p>
          <a:p>
            <a:pPr marL="0" indent="0">
              <a:lnSpc>
                <a:spcPct val="150000"/>
              </a:lnSpc>
              <a:spcBef>
                <a:spcPts val="0"/>
              </a:spcBef>
              <a:buNone/>
            </a:pPr>
            <a:r>
              <a:rPr lang="en-US" sz="4400" b="1" dirty="0" smtClean="0">
                <a:latin typeface="Roboto"/>
              </a:rPr>
              <a:t>4. </a:t>
            </a:r>
            <a:r>
              <a:rPr lang="en-US" sz="4400" b="1" i="0" dirty="0" smtClean="0">
                <a:effectLst/>
                <a:latin typeface="Roboto"/>
              </a:rPr>
              <a:t>Intergroup conflict </a:t>
            </a:r>
            <a:endParaRPr lang="en-US" sz="4400" dirty="0"/>
          </a:p>
        </p:txBody>
      </p:sp>
    </p:spTree>
    <p:extLst>
      <p:ext uri="{BB962C8B-B14F-4D97-AF65-F5344CB8AC3E}">
        <p14:creationId xmlns:p14="http://schemas.microsoft.com/office/powerpoint/2010/main" val="642811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1. Interpersonal Conflict</a:t>
            </a:r>
            <a:endParaRPr lang="en-US" sz="5400" b="1" dirty="0"/>
          </a:p>
        </p:txBody>
      </p:sp>
      <p:sp>
        <p:nvSpPr>
          <p:cNvPr id="3" name="Content Placeholder 2"/>
          <p:cNvSpPr>
            <a:spLocks noGrp="1"/>
          </p:cNvSpPr>
          <p:nvPr>
            <p:ph idx="1"/>
          </p:nvPr>
        </p:nvSpPr>
        <p:spPr/>
        <p:txBody>
          <a:bodyPr>
            <a:normAutofit/>
          </a:bodyPr>
          <a:lstStyle/>
          <a:p>
            <a:pPr algn="just"/>
            <a:r>
              <a:rPr lang="en-US" sz="4000" b="0" i="0" dirty="0" smtClean="0">
                <a:effectLst/>
                <a:latin typeface="Roboto"/>
              </a:rPr>
              <a:t>refers to a conflict between two individuals. This occurs typically due to how people are different from one another. We have varied personalities which usually results to incompatible choices and opinions. </a:t>
            </a:r>
            <a:endParaRPr lang="en-US" sz="4000" dirty="0"/>
          </a:p>
        </p:txBody>
      </p:sp>
    </p:spTree>
    <p:extLst>
      <p:ext uri="{BB962C8B-B14F-4D97-AF65-F5344CB8AC3E}">
        <p14:creationId xmlns:p14="http://schemas.microsoft.com/office/powerpoint/2010/main" val="14910144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TotalTime>
  <Words>874</Words>
  <Application>Microsoft Office PowerPoint</Application>
  <PresentationFormat>Widescreen</PresentationFormat>
  <Paragraphs>94</Paragraphs>
  <Slides>23</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23</vt:i4>
      </vt:variant>
    </vt:vector>
  </HeadingPairs>
  <TitlesOfParts>
    <vt:vector size="32" baseType="lpstr">
      <vt:lpstr>Arial</vt:lpstr>
      <vt:lpstr>Calibri</vt:lpstr>
      <vt:lpstr>Calibri Light</vt:lpstr>
      <vt:lpstr>Constantia</vt:lpstr>
      <vt:lpstr>Georgia</vt:lpstr>
      <vt:lpstr>Lato</vt:lpstr>
      <vt:lpstr>Roboto</vt:lpstr>
      <vt:lpstr>Wingdings 2</vt:lpstr>
      <vt:lpstr>Office Theme</vt:lpstr>
      <vt:lpstr>Understanding Conflict </vt:lpstr>
      <vt:lpstr>What is Conflict? </vt:lpstr>
      <vt:lpstr>PowerPoint Presentation</vt:lpstr>
      <vt:lpstr>PowerPoint Presentation</vt:lpstr>
      <vt:lpstr>According to Conflict Theory: </vt:lpstr>
      <vt:lpstr>Conflict Theory: </vt:lpstr>
      <vt:lpstr>How does conflict manifest?</vt:lpstr>
      <vt:lpstr>Conflict is classified into the following four types:</vt:lpstr>
      <vt:lpstr>1. Interpersonal Conflict</vt:lpstr>
      <vt:lpstr>2. Intrapersonal conflict </vt:lpstr>
      <vt:lpstr>3. Intragroup Conflict</vt:lpstr>
      <vt:lpstr>4. Intergroup conflict </vt:lpstr>
      <vt:lpstr>Types of conflict </vt:lpstr>
      <vt:lpstr>Can conflict be beneficial??? </vt:lpstr>
      <vt:lpstr>Internal conflict  </vt:lpstr>
      <vt:lpstr>External conflict  </vt:lpstr>
      <vt:lpstr>Personal conflict  </vt:lpstr>
      <vt:lpstr>Negative effects of conflict  </vt:lpstr>
      <vt:lpstr>PowerPoint Presentation</vt:lpstr>
      <vt:lpstr>Causes of conflict  </vt:lpstr>
      <vt:lpstr>According to Daniel Katz. </vt:lpstr>
      <vt:lpstr>Value conflict </vt:lpstr>
      <vt:lpstr>Power conflict</vt:lpstr>
    </vt:vector>
  </TitlesOfParts>
  <Company>CtrlSoft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Conflict</dc:title>
  <dc:creator>Amjad Naseem</dc:creator>
  <cp:lastModifiedBy>Amjad Naseem</cp:lastModifiedBy>
  <cp:revision>17</cp:revision>
  <dcterms:created xsi:type="dcterms:W3CDTF">2019-02-18T03:38:11Z</dcterms:created>
  <dcterms:modified xsi:type="dcterms:W3CDTF">2019-02-18T13:21:02Z</dcterms:modified>
</cp:coreProperties>
</file>